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4" r:id="rId1"/>
  </p:sldMasterIdLst>
  <p:notesMasterIdLst>
    <p:notesMasterId r:id="rId15"/>
  </p:notesMasterIdLst>
  <p:sldIdLst>
    <p:sldId id="299" r:id="rId2"/>
    <p:sldId id="300" r:id="rId3"/>
    <p:sldId id="262" r:id="rId4"/>
    <p:sldId id="298" r:id="rId5"/>
    <p:sldId id="279" r:id="rId6"/>
    <p:sldId id="283" r:id="rId7"/>
    <p:sldId id="293" r:id="rId8"/>
    <p:sldId id="282" r:id="rId9"/>
    <p:sldId id="288" r:id="rId10"/>
    <p:sldId id="297" r:id="rId11"/>
    <p:sldId id="295" r:id="rId12"/>
    <p:sldId id="294" r:id="rId13"/>
    <p:sldId id="275" r:id="rId1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384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Tamah Murfet" initials="TM" lastIdx="1" clrIdx="0">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774" autoAdjust="0"/>
    <p:restoredTop sz="60212" autoAdjust="0"/>
  </p:normalViewPr>
  <p:slideViewPr>
    <p:cSldViewPr snapToGrid="0">
      <p:cViewPr varScale="1">
        <p:scale>
          <a:sx n="58" d="100"/>
          <a:sy n="58" d="100"/>
        </p:scale>
        <p:origin x="-1932" y="-96"/>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21" Type="http://schemas.microsoft.com/office/2015/10/relationships/revisionInfo" Target="revisionInfo.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commentAuthors" Target="commentAuthors.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F414456-DEEF-4972-B698-60218FD09197}" type="datetimeFigureOut">
              <a:rPr lang="en-US" smtClean="0"/>
              <a:pPr/>
              <a:t>9/8/2017</a:t>
            </a:fld>
            <a:endParaRPr lang="fr-FR"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930BC76-76F8-4FB8-83AB-63CD4BC2D091}" type="slidenum">
              <a:rPr lang="en-US" smtClean="0"/>
              <a:pPr/>
              <a:t>‹#›</a:t>
            </a:fld>
            <a:endParaRPr lang="fr-FR" dirty="0"/>
          </a:p>
        </p:txBody>
      </p:sp>
    </p:spTree>
    <p:extLst>
      <p:ext uri="{BB962C8B-B14F-4D97-AF65-F5344CB8AC3E}">
        <p14:creationId xmlns:p14="http://schemas.microsoft.com/office/powerpoint/2010/main" val="163243711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lide Image Placeholder 1"/>
          <p:cNvSpPr>
            <a:spLocks noGrp="1" noRot="1" noChangeAspect="1" noTextEdit="1"/>
          </p:cNvSpPr>
          <p:nvPr>
            <p:ph type="sldImg"/>
          </p:nvPr>
        </p:nvSpPr>
        <p:spPr bwMode="auto">
          <a:noFill/>
          <a:ln>
            <a:solidFill>
              <a:srgbClr val="000000"/>
            </a:solidFill>
            <a:miter lim="800000"/>
            <a:headEnd/>
            <a:tailEnd/>
          </a:ln>
        </p:spPr>
      </p:sp>
      <p:sp>
        <p:nvSpPr>
          <p:cNvPr id="3379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fr-FR" smtClean="0"/>
              <a:t>Remarque :  Il s'agit simplement d'une diapositive de couverture. Elle ne fait pas partie des diapositives numérotées dans le Guide du formateur.  </a:t>
            </a:r>
          </a:p>
          <a:p>
            <a:pPr eaLnBrk="1" hangingPunct="1">
              <a:spcBef>
                <a:spcPct val="0"/>
              </a:spcBef>
            </a:pPr>
            <a:endParaRPr lang="fr-FR"/>
          </a:p>
        </p:txBody>
      </p:sp>
      <p:sp>
        <p:nvSpPr>
          <p:cNvPr id="33796" name="Slide Number Placeholder 3"/>
          <p:cNvSpPr>
            <a:spLocks noGrp="1"/>
          </p:cNvSpPr>
          <p:nvPr>
            <p:ph type="sldNum" sz="quarter" idx="5"/>
          </p:nvPr>
        </p:nvSpPr>
        <p:spPr bwMode="auto">
          <a:noFill/>
          <a:ln>
            <a:miter lim="800000"/>
            <a:headEnd/>
            <a:tailEnd/>
          </a:ln>
        </p:spPr>
        <p:txBody>
          <a:bodyPr/>
          <a:lstStyle/>
          <a:p>
            <a:fld id="{6B50E068-5435-4A7C-97E9-DFFC9F13A327}" type="slidenum">
              <a:rPr lang="en-US">
                <a:solidFill>
                  <a:prstClr val="black"/>
                </a:solidFill>
              </a:rPr>
              <a:pPr/>
              <a:t>1</a:t>
            </a:fld>
            <a:endParaRPr lang="fr-FR">
              <a:solidFill>
                <a:prstClr val="black"/>
              </a:solidFill>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defRPr/>
            </a:pPr>
            <a:r>
              <a:rPr lang="fr-FR" b="1" dirty="0"/>
              <a:t>*Placez des feuilles de flip chart autour de la pièce après avoir noté une attitude axée sur les survivantes sur chacune d'entre elles. Les participants feront le tour de la pièce et noteront leurs réponses sur chaque feuille de flip chart :</a:t>
            </a:r>
          </a:p>
          <a:p>
            <a:pPr marL="228600" indent="-228600">
              <a:buFontTx/>
              <a:buAutoNum type="arabicPeriod"/>
              <a:defRPr/>
            </a:pPr>
            <a:r>
              <a:rPr lang="fr-FR" b="1" dirty="0"/>
              <a:t>Que signifie cette attitude pour moi ?</a:t>
            </a:r>
          </a:p>
          <a:p>
            <a:pPr marL="228600" indent="-228600">
              <a:buFontTx/>
              <a:buAutoNum type="arabicPeriod"/>
              <a:defRPr/>
            </a:pPr>
            <a:r>
              <a:rPr lang="fr-FR" b="1" dirty="0"/>
              <a:t>Comment puis-je refléter cette attitude dans mon travail ?</a:t>
            </a:r>
          </a:p>
          <a:p>
            <a:pPr marL="228600" indent="-228600">
              <a:defRPr/>
            </a:pPr>
            <a:endParaRPr lang="fr-FR" dirty="0"/>
          </a:p>
          <a:p>
            <a:pPr marL="228600" indent="-228600">
              <a:defRPr/>
            </a:pPr>
            <a:r>
              <a:rPr lang="fr-FR" smtClean="0"/>
              <a:t>Exemple : Pour moi, l'attitude n°1 signifie que même dans les cultures où la violence contre les femmes est largement répandue, les femmes ont le droit de vivre sans violence. Adopter l'attitude n°6 dans mon travail signifie que je ne peux pas dire à une survivante d'aller dans un foyer d'accueil pour victimes de violences domestiques ou de signaler son cas à la police.</a:t>
            </a:r>
          </a:p>
          <a:p>
            <a:pPr marL="228600" indent="-228600">
              <a:defRPr/>
            </a:pPr>
            <a:r>
              <a:rPr lang="fr-FR" smtClean="0"/>
              <a:t>Récapitulatif et débriefing. Questions à débattre : </a:t>
            </a:r>
          </a:p>
          <a:p>
            <a:pPr marL="228600" indent="-228600">
              <a:buFontTx/>
              <a:buChar char="-"/>
              <a:defRPr/>
            </a:pPr>
            <a:r>
              <a:rPr lang="fr-FR" smtClean="0"/>
              <a:t>Comment différents participants peuvent-ils voir les attitudes de manière différente ? </a:t>
            </a:r>
          </a:p>
          <a:p>
            <a:pPr marL="228600" indent="-228600">
              <a:buFontTx/>
              <a:buChar char="-"/>
              <a:defRPr/>
            </a:pPr>
            <a:r>
              <a:rPr lang="fr-FR" smtClean="0"/>
              <a:t>Certaines de ces attitudes semblent-elles difficiles à adopter ?</a:t>
            </a:r>
          </a:p>
          <a:p>
            <a:pPr marL="228600" indent="-228600">
              <a:buFontTx/>
              <a:buChar char="-"/>
              <a:defRPr/>
            </a:pPr>
            <a:endParaRPr lang="fr-FR" baseline="0" dirty="0"/>
          </a:p>
          <a:p>
            <a:pPr marL="0" indent="0">
              <a:buFontTx/>
              <a:buNone/>
              <a:defRPr/>
            </a:pPr>
            <a:r>
              <a:rPr lang="fr-FR" smtClean="0"/>
              <a:t>Il peut être difficile de rester axé sur les survivantes, parfois parce que nous voulons les « aider », parfois parce que nous avons l'impression d'être les spécialistes, ou parfois parce qu'il est difficile de ne pas penser à ce que nous ferions dans cette situation. Favoriser ces attitudes axées sur les survivantes en nous est la base pour pouvoir offrir une réponse pleine de compassion aux survivantes. </a:t>
            </a:r>
          </a:p>
          <a:p>
            <a:endParaRPr lang="fr-FR" dirty="0"/>
          </a:p>
        </p:txBody>
      </p:sp>
      <p:sp>
        <p:nvSpPr>
          <p:cNvPr id="4" name="Slide Number Placeholder 3"/>
          <p:cNvSpPr>
            <a:spLocks noGrp="1"/>
          </p:cNvSpPr>
          <p:nvPr>
            <p:ph type="sldNum" sz="quarter" idx="10"/>
          </p:nvPr>
        </p:nvSpPr>
        <p:spPr/>
        <p:txBody>
          <a:bodyPr/>
          <a:lstStyle/>
          <a:p>
            <a:fld id="{5930BC76-76F8-4FB8-83AB-63CD4BC2D091}" type="slidenum">
              <a:rPr lang="en-US" smtClean="0"/>
              <a:pPr/>
              <a:t>10</a:t>
            </a:fld>
            <a:endParaRPr lang="fr-FR" dirty="0"/>
          </a:p>
        </p:txBody>
      </p:sp>
    </p:spTree>
    <p:extLst>
      <p:ext uri="{BB962C8B-B14F-4D97-AF65-F5344CB8AC3E}">
        <p14:creationId xmlns:p14="http://schemas.microsoft.com/office/powerpoint/2010/main" val="115329094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smtClean="0"/>
              <a:t>Si, alors que nous faisons ces exercices et ces activités, vous réalisez que vous n'êtes pas d'accord avec l'ensemble de ces attitudes ou que vous ne les partagez pas, que devez-vous faire ? C'est là où notre propre conscience et l'utilisation de la supervision entrent en jeu. La supervision est régulière et structure le débriefing et le soutien de votre superviseur dans le cadre de la gestion des cas que vous effectuez. Vous pouvez et devriez pouvoir faire part de vos sentiments à votre superviseur afin de pouvoir discuter de la façon de vous assurer qu'elle n'a pas de répercussions négatives sur votre travail. Par ailleurs, le simple fait que vous ayez conscience de vos propres pensées et perceptions divergentes peut vous permettre de faire davantage attention à la façon de fournir des services, en veillant à ce qu’ils soient le plus possible axés sur les survivantes. </a:t>
            </a:r>
            <a:endParaRPr lang="fr-FR" dirty="0"/>
          </a:p>
        </p:txBody>
      </p:sp>
      <p:sp>
        <p:nvSpPr>
          <p:cNvPr id="4" name="Slide Number Placeholder 3"/>
          <p:cNvSpPr>
            <a:spLocks noGrp="1"/>
          </p:cNvSpPr>
          <p:nvPr>
            <p:ph type="sldNum" sz="quarter" idx="10"/>
          </p:nvPr>
        </p:nvSpPr>
        <p:spPr/>
        <p:txBody>
          <a:bodyPr/>
          <a:lstStyle/>
          <a:p>
            <a:fld id="{5930BC76-76F8-4FB8-83AB-63CD4BC2D091}" type="slidenum">
              <a:rPr lang="en-US" smtClean="0"/>
              <a:pPr/>
              <a:t>11</a:t>
            </a:fld>
            <a:endParaRPr lang="fr-FR" dirty="0"/>
          </a:p>
        </p:txBody>
      </p:sp>
    </p:spTree>
    <p:extLst>
      <p:ext uri="{BB962C8B-B14F-4D97-AF65-F5344CB8AC3E}">
        <p14:creationId xmlns:p14="http://schemas.microsoft.com/office/powerpoint/2010/main" val="272150081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smtClean="0"/>
              <a:t>En conclusion, il est important de se rappeler que </a:t>
            </a:r>
            <a:r>
              <a:rPr lang="fr-FR" sz="1200" baseline="0" dirty="0"/>
              <a:t>c</a:t>
            </a:r>
            <a:r>
              <a:rPr lang="fr-FR" sz="1200" dirty="0"/>
              <a:t>e que nous possédons et transmettons à une survivante peut avoir des répercussions sur la façon dont nous pouvons travailler avec elle et l'aider à guérir. En tant que groupe, il est crucial de reconnaître l'importance de nos attitudes et de nos approches des services en tant qu'intervenants. Rappelez-vous que nous sommes tous des produits des environnements dans lesquels nous avons vécu et travaillé, et que nos attitudes et nos convictions sont profondément ancrées dans notre vie. Il faut parfois du temps pour les reconnaître, les remettre en question et les changer. Nous devons absolument continuer à faire cette importante analyse intérieure pour pouvoir améliorer notre travail avec les survivantes. </a:t>
            </a:r>
          </a:p>
          <a:p>
            <a:endParaRPr lang="fr-FR" dirty="0"/>
          </a:p>
        </p:txBody>
      </p:sp>
      <p:sp>
        <p:nvSpPr>
          <p:cNvPr id="4" name="Slide Number Placeholder 3"/>
          <p:cNvSpPr>
            <a:spLocks noGrp="1"/>
          </p:cNvSpPr>
          <p:nvPr>
            <p:ph type="sldNum" sz="quarter" idx="10"/>
          </p:nvPr>
        </p:nvSpPr>
        <p:spPr/>
        <p:txBody>
          <a:bodyPr/>
          <a:lstStyle/>
          <a:p>
            <a:fld id="{5930BC76-76F8-4FB8-83AB-63CD4BC2D091}" type="slidenum">
              <a:rPr lang="en-US" smtClean="0"/>
              <a:pPr/>
              <a:t>12</a:t>
            </a:fld>
            <a:endParaRPr lang="fr-FR" dirty="0"/>
          </a:p>
        </p:txBody>
      </p:sp>
    </p:spTree>
    <p:extLst>
      <p:ext uri="{BB962C8B-B14F-4D97-AF65-F5344CB8AC3E}">
        <p14:creationId xmlns:p14="http://schemas.microsoft.com/office/powerpoint/2010/main" val="225321843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smtClean="0"/>
              <a:t>Merci de votre attention. Avant de terminer, j'aimerais vous laisser la parole pour que vous puissiez me poser vos questions et me faire part de vos doutes et de vos réflexions. </a:t>
            </a:r>
          </a:p>
          <a:p>
            <a:pPr marL="0" marR="0" indent="0" algn="l" defTabSz="914400" rtl="0" eaLnBrk="1" fontAlgn="auto" latinLnBrk="0" hangingPunct="1">
              <a:lnSpc>
                <a:spcPct val="100000"/>
              </a:lnSpc>
              <a:spcBef>
                <a:spcPts val="0"/>
              </a:spcBef>
              <a:spcAft>
                <a:spcPts val="0"/>
              </a:spcAft>
              <a:buClrTx/>
              <a:buSzTx/>
              <a:buFontTx/>
              <a:buNone/>
              <a:tabLst/>
              <a:defRPr/>
            </a:pPr>
            <a:endParaRPr lang="fr-FR" baseline="0" dirty="0"/>
          </a:p>
          <a:p>
            <a:pPr marL="0" marR="0" indent="0" algn="l" defTabSz="914400" rtl="0" eaLnBrk="1" fontAlgn="auto" latinLnBrk="0" hangingPunct="1">
              <a:lnSpc>
                <a:spcPct val="100000"/>
              </a:lnSpc>
              <a:spcBef>
                <a:spcPts val="0"/>
              </a:spcBef>
              <a:spcAft>
                <a:spcPts val="0"/>
              </a:spcAft>
              <a:buClrTx/>
              <a:buSzTx/>
              <a:buFontTx/>
              <a:buNone/>
              <a:tabLst/>
              <a:defRPr/>
            </a:pPr>
            <a:r>
              <a:rPr lang="fr-FR" b="1" baseline="0" dirty="0"/>
              <a:t>*Posez des questions si nécessaire : </a:t>
            </a:r>
          </a:p>
          <a:p>
            <a:pPr marL="0" marR="0" indent="0" algn="l" defTabSz="914400" rtl="0" eaLnBrk="1" fontAlgn="auto" latinLnBrk="0" hangingPunct="1">
              <a:lnSpc>
                <a:spcPct val="100000"/>
              </a:lnSpc>
              <a:spcBef>
                <a:spcPts val="0"/>
              </a:spcBef>
              <a:spcAft>
                <a:spcPts val="0"/>
              </a:spcAft>
              <a:buClrTx/>
              <a:buSzTx/>
              <a:buFontTx/>
              <a:buNone/>
              <a:tabLst/>
              <a:defRPr/>
            </a:pPr>
            <a:endParaRPr lang="fr-FR" baseline="0" dirty="0"/>
          </a:p>
          <a:p>
            <a:pPr marL="0" marR="0" indent="0" algn="l" defTabSz="914400" rtl="0" eaLnBrk="1" fontAlgn="auto" latinLnBrk="0" hangingPunct="1">
              <a:lnSpc>
                <a:spcPct val="100000"/>
              </a:lnSpc>
              <a:spcBef>
                <a:spcPts val="0"/>
              </a:spcBef>
              <a:spcAft>
                <a:spcPts val="0"/>
              </a:spcAft>
              <a:buClrTx/>
              <a:buSzTx/>
              <a:buFontTx/>
              <a:buNone/>
              <a:tabLst/>
              <a:defRPr/>
            </a:pPr>
            <a:r>
              <a:rPr lang="fr-FR" smtClean="0"/>
              <a:t>-   Qu'avez-vous pensé de cette session ? </a:t>
            </a:r>
          </a:p>
          <a:p>
            <a:pPr marL="171450" marR="0" indent="-171450" algn="l" defTabSz="914400" rtl="0" eaLnBrk="1" fontAlgn="auto" latinLnBrk="0" hangingPunct="1">
              <a:lnSpc>
                <a:spcPct val="100000"/>
              </a:lnSpc>
              <a:spcBef>
                <a:spcPts val="0"/>
              </a:spcBef>
              <a:spcAft>
                <a:spcPts val="0"/>
              </a:spcAft>
              <a:buClrTx/>
              <a:buSzTx/>
              <a:buFontTx/>
              <a:buChar char="-"/>
              <a:tabLst/>
              <a:defRPr/>
            </a:pPr>
            <a:r>
              <a:rPr lang="fr-FR" smtClean="0"/>
              <a:t>Qu'est-ce que vous avez trouvé facile ? Qu'est-ce que vous avez trouvé difficile ? </a:t>
            </a:r>
          </a:p>
          <a:p>
            <a:pPr marL="171450" marR="0" indent="-171450" algn="l" defTabSz="914400" rtl="0" eaLnBrk="1" fontAlgn="auto" latinLnBrk="0" hangingPunct="1">
              <a:lnSpc>
                <a:spcPct val="100000"/>
              </a:lnSpc>
              <a:spcBef>
                <a:spcPts val="0"/>
              </a:spcBef>
              <a:spcAft>
                <a:spcPts val="0"/>
              </a:spcAft>
              <a:buClrTx/>
              <a:buSzTx/>
              <a:buFontTx/>
              <a:buChar char="-"/>
              <a:tabLst/>
              <a:defRPr/>
            </a:pPr>
            <a:r>
              <a:rPr lang="fr-FR" smtClean="0"/>
              <a:t>De quoi avez-vous besoin pour continuer d'y penser plus tard ?</a:t>
            </a:r>
            <a:endParaRPr lang="fr-FR" dirty="0"/>
          </a:p>
          <a:p>
            <a:endParaRPr lang="fr-FR" dirty="0"/>
          </a:p>
        </p:txBody>
      </p:sp>
      <p:sp>
        <p:nvSpPr>
          <p:cNvPr id="4" name="Slide Number Placeholder 3"/>
          <p:cNvSpPr>
            <a:spLocks noGrp="1"/>
          </p:cNvSpPr>
          <p:nvPr>
            <p:ph type="sldNum" sz="quarter" idx="10"/>
          </p:nvPr>
        </p:nvSpPr>
        <p:spPr/>
        <p:txBody>
          <a:bodyPr/>
          <a:lstStyle/>
          <a:p>
            <a:fld id="{5930BC76-76F8-4FB8-83AB-63CD4BC2D091}" type="slidenum">
              <a:rPr lang="en-US" smtClean="0"/>
              <a:pPr/>
              <a:t>13</a:t>
            </a:fld>
            <a:endParaRPr lang="fr-FR" dirty="0"/>
          </a:p>
        </p:txBody>
      </p:sp>
    </p:spTree>
    <p:extLst>
      <p:ext uri="{BB962C8B-B14F-4D97-AF65-F5344CB8AC3E}">
        <p14:creationId xmlns:p14="http://schemas.microsoft.com/office/powerpoint/2010/main" val="357727124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Slide Image Placeholder 1"/>
          <p:cNvSpPr>
            <a:spLocks noGrp="1" noRot="1" noChangeAspect="1" noTextEdit="1"/>
          </p:cNvSpPr>
          <p:nvPr>
            <p:ph type="sldImg"/>
          </p:nvPr>
        </p:nvSpPr>
        <p:spPr bwMode="auto">
          <a:noFill/>
          <a:ln>
            <a:solidFill>
              <a:srgbClr val="000000"/>
            </a:solidFill>
            <a:miter lim="800000"/>
            <a:headEnd/>
            <a:tailEnd/>
          </a:ln>
        </p:spPr>
      </p:sp>
      <p:sp>
        <p:nvSpPr>
          <p:cNvPr id="34819" name="Notes Placeholder 2"/>
          <p:cNvSpPr>
            <a:spLocks noGrp="1"/>
          </p:cNvSpPr>
          <p:nvPr>
            <p:ph type="body" idx="1"/>
          </p:nvPr>
        </p:nvSpPr>
        <p:spPr bwMode="auto">
          <a:noFill/>
        </p:spPr>
        <p:txBody>
          <a:bodyPr wrap="square" numCol="1" anchor="t" anchorCtr="0" compatLnSpc="1">
            <a:prstTxWarp prst="textNoShape">
              <a:avLst/>
            </a:prstTxWarp>
          </a:bodyPr>
          <a:lstStyle/>
          <a:p>
            <a:r>
              <a:rPr lang="fr-FR" sz="1200" b="1" kern="1200" dirty="0">
                <a:solidFill>
                  <a:schemeClr val="tx1"/>
                </a:solidFill>
                <a:effectLst/>
                <a:latin typeface="+mn-lt"/>
              </a:rPr>
              <a:t>Vue d'ensemble – Module 6 : Violences basées sur le genre : Attitudes et perceptions</a:t>
            </a:r>
          </a:p>
          <a:p>
            <a:r>
              <a:rPr lang="fr-FR" sz="1200" kern="1200" dirty="0">
                <a:solidFill>
                  <a:schemeClr val="tx1"/>
                </a:solidFill>
                <a:effectLst/>
                <a:latin typeface="+mn-lt"/>
              </a:rPr>
              <a:t> </a:t>
            </a:r>
          </a:p>
          <a:p>
            <a:r>
              <a:rPr lang="fr-FR" sz="1200" b="1" kern="1200" dirty="0">
                <a:solidFill>
                  <a:schemeClr val="tx1"/>
                </a:solidFill>
                <a:effectLst/>
                <a:latin typeface="+mn-lt"/>
              </a:rPr>
              <a:t>Objectifs de la formation</a:t>
            </a:r>
          </a:p>
          <a:p>
            <a:endParaRPr lang="fr-FR" sz="1200" kern="1200" dirty="0">
              <a:solidFill>
                <a:schemeClr val="tx1"/>
              </a:solidFill>
              <a:effectLst/>
              <a:latin typeface="+mn-lt"/>
              <a:ea typeface="+mn-ea"/>
              <a:cs typeface="+mn-cs"/>
            </a:endParaRPr>
          </a:p>
          <a:p>
            <a:pPr marL="171450" lvl="0" indent="-171450">
              <a:buFont typeface="Arial" charset="0"/>
              <a:buChar char="•"/>
            </a:pPr>
            <a:r>
              <a:rPr lang="fr-FR" sz="1200" kern="1200" dirty="0">
                <a:solidFill>
                  <a:schemeClr val="tx1"/>
                </a:solidFill>
                <a:effectLst/>
                <a:latin typeface="+mn-lt"/>
              </a:rPr>
              <a:t>Identifier et commencer à évaluer vos propres attitudes et perceptions liées aux VBG</a:t>
            </a:r>
          </a:p>
          <a:p>
            <a:pPr marL="171450" lvl="0" indent="-171450">
              <a:buFont typeface="Arial" charset="0"/>
              <a:buChar char="•"/>
            </a:pPr>
            <a:r>
              <a:rPr lang="fr-FR" sz="1200" kern="1200" dirty="0">
                <a:solidFill>
                  <a:schemeClr val="tx1"/>
                </a:solidFill>
                <a:effectLst/>
                <a:latin typeface="+mn-lt"/>
              </a:rPr>
              <a:t>Utiliser des attitudes axées sur les survivantes dans notre pratique quotidienne avec les survivantes de VBG</a:t>
            </a:r>
          </a:p>
          <a:p>
            <a:pPr marL="171450" lvl="0" indent="-171450">
              <a:buFont typeface="Arial" charset="0"/>
              <a:buChar char="•"/>
            </a:pPr>
            <a:r>
              <a:rPr lang="fr-FR" sz="1200" kern="1200" dirty="0">
                <a:solidFill>
                  <a:schemeClr val="tx1"/>
                </a:solidFill>
                <a:effectLst/>
                <a:latin typeface="+mn-lt"/>
              </a:rPr>
              <a:t>Reconnaître que travailler avec les survivantes de VBG nécessite un soutien des collègues, des superviseurs et de votre part</a:t>
            </a:r>
          </a:p>
          <a:p>
            <a:endParaRPr lang="fr-FR" sz="1200" b="1" kern="1200" dirty="0">
              <a:solidFill>
                <a:schemeClr val="tx1"/>
              </a:solidFill>
              <a:effectLst/>
              <a:latin typeface="+mn-lt"/>
              <a:ea typeface="+mn-ea"/>
              <a:cs typeface="+mn-cs"/>
            </a:endParaRPr>
          </a:p>
          <a:p>
            <a:r>
              <a:rPr lang="fr-FR" sz="1200" b="1" kern="1200" dirty="0">
                <a:solidFill>
                  <a:schemeClr val="tx1"/>
                </a:solidFill>
                <a:effectLst/>
                <a:latin typeface="+mn-lt"/>
              </a:rPr>
              <a:t>Durée </a:t>
            </a:r>
            <a:r>
              <a:rPr lang="fr-FR" sz="1200" b="0" kern="1200" dirty="0">
                <a:solidFill>
                  <a:schemeClr val="tx1"/>
                </a:solidFill>
                <a:effectLst/>
                <a:latin typeface="+mn-lt"/>
              </a:rPr>
              <a:t>:</a:t>
            </a:r>
            <a:r>
              <a:rPr lang="fr-FR" smtClean="0"/>
              <a:t> </a:t>
            </a:r>
            <a:r>
              <a:rPr lang="fr-FR" sz="1200" kern="1200" dirty="0">
                <a:solidFill>
                  <a:schemeClr val="tx1"/>
                </a:solidFill>
                <a:effectLst/>
                <a:latin typeface="+mn-lt"/>
              </a:rPr>
              <a:t>1 heure 30 minutes </a:t>
            </a:r>
          </a:p>
          <a:p>
            <a:endParaRPr lang="fr-FR" sz="1200" b="1" kern="1200" dirty="0">
              <a:solidFill>
                <a:schemeClr val="tx1"/>
              </a:solidFill>
              <a:effectLst/>
              <a:latin typeface="+mn-lt"/>
              <a:ea typeface="+mn-ea"/>
              <a:cs typeface="+mn-cs"/>
            </a:endParaRPr>
          </a:p>
          <a:p>
            <a:r>
              <a:rPr lang="fr-FR" sz="1200" b="1" kern="1200" dirty="0">
                <a:solidFill>
                  <a:schemeClr val="tx1"/>
                </a:solidFill>
                <a:effectLst/>
                <a:latin typeface="+mn-lt"/>
              </a:rPr>
              <a:t>Matériel</a:t>
            </a:r>
            <a:endParaRPr lang="fr-FR" sz="1200" kern="1200" dirty="0">
              <a:solidFill>
                <a:schemeClr val="tx1"/>
              </a:solidFill>
              <a:effectLst/>
              <a:latin typeface="+mn-lt"/>
              <a:ea typeface="+mn-ea"/>
              <a:cs typeface="+mn-cs"/>
            </a:endParaRPr>
          </a:p>
          <a:p>
            <a:pPr lvl="0"/>
            <a:r>
              <a:rPr lang="fr-FR" sz="1200" kern="1200" dirty="0">
                <a:solidFill>
                  <a:schemeClr val="tx1"/>
                </a:solidFill>
                <a:effectLst/>
                <a:latin typeface="+mn-lt"/>
              </a:rPr>
              <a:t>Flip chart et marqueurs</a:t>
            </a:r>
            <a:endParaRPr lang="fr-FR" sz="1200" kern="1200" dirty="0">
              <a:solidFill>
                <a:schemeClr val="tx1"/>
              </a:solidFill>
              <a:effectLst/>
              <a:latin typeface="+mn-lt"/>
              <a:ea typeface="+mn-ea"/>
              <a:cs typeface="+mn-cs"/>
            </a:endParaRPr>
          </a:p>
          <a:p>
            <a:pPr lvl="0"/>
            <a:r>
              <a:rPr lang="fr-FR" sz="1200" kern="1200" dirty="0">
                <a:solidFill>
                  <a:schemeClr val="tx1"/>
                </a:solidFill>
                <a:effectLst/>
                <a:latin typeface="+mn-lt"/>
              </a:rPr>
              <a:t>Document 6.1 – L'avez-vous cherché ? (un pour vous et un pour un volontaire)</a:t>
            </a:r>
            <a:endParaRPr lang="fr-FR" sz="1200" kern="1200" dirty="0">
              <a:solidFill>
                <a:schemeClr val="tx1"/>
              </a:solidFill>
              <a:effectLst/>
              <a:latin typeface="+mn-lt"/>
              <a:ea typeface="+mn-ea"/>
              <a:cs typeface="+mn-cs"/>
            </a:endParaRPr>
          </a:p>
          <a:p>
            <a:endParaRPr lang="fr-FR" sz="1200" b="1" kern="1200" dirty="0">
              <a:solidFill>
                <a:schemeClr val="tx1"/>
              </a:solidFill>
              <a:effectLst/>
              <a:latin typeface="+mn-lt"/>
              <a:ea typeface="+mn-ea"/>
              <a:cs typeface="+mn-cs"/>
            </a:endParaRPr>
          </a:p>
          <a:p>
            <a:r>
              <a:rPr lang="fr-FR" sz="1200" b="1" kern="1200" dirty="0">
                <a:solidFill>
                  <a:schemeClr val="tx1"/>
                </a:solidFill>
                <a:effectLst/>
                <a:latin typeface="+mn-lt"/>
              </a:rPr>
              <a:t>Préparation</a:t>
            </a:r>
            <a:endParaRPr lang="fr-FR" sz="1200" kern="1200" dirty="0">
              <a:solidFill>
                <a:schemeClr val="tx1"/>
              </a:solidFill>
              <a:effectLst/>
              <a:latin typeface="+mn-lt"/>
              <a:ea typeface="+mn-ea"/>
              <a:cs typeface="+mn-cs"/>
            </a:endParaRPr>
          </a:p>
          <a:p>
            <a:pPr marL="171450" lvl="0" indent="-171450">
              <a:buFont typeface="Arial" charset="0"/>
              <a:buChar char="•"/>
            </a:pPr>
            <a:r>
              <a:rPr lang="fr-FR" sz="1200" kern="1200" dirty="0">
                <a:solidFill>
                  <a:schemeClr val="tx1"/>
                </a:solidFill>
                <a:effectLst/>
                <a:latin typeface="+mn-lt"/>
              </a:rPr>
              <a:t>Notez « Vrai » et « Faux » sur des étiquettes et disposez-les dans la pièce</a:t>
            </a:r>
            <a:endParaRPr lang="fr-FR" sz="1200" kern="1200" dirty="0">
              <a:solidFill>
                <a:schemeClr val="tx1"/>
              </a:solidFill>
              <a:effectLst/>
              <a:latin typeface="+mn-lt"/>
              <a:ea typeface="+mn-ea"/>
              <a:cs typeface="+mn-cs"/>
            </a:endParaRPr>
          </a:p>
          <a:p>
            <a:pPr marL="171450" lvl="0" indent="-171450">
              <a:buFont typeface="Arial" charset="0"/>
              <a:buChar char="•"/>
            </a:pPr>
            <a:r>
              <a:rPr lang="fr-FR" sz="1200" kern="1200" dirty="0">
                <a:solidFill>
                  <a:schemeClr val="tx1"/>
                </a:solidFill>
                <a:effectLst/>
                <a:latin typeface="+mn-lt"/>
              </a:rPr>
              <a:t>Préparez des feuilles de flip chart avec chacune des sept attitudes axées sur les survivantes (diapositive 15)</a:t>
            </a:r>
            <a:endParaRPr lang="fr-FR" sz="1200" kern="1200" dirty="0">
              <a:solidFill>
                <a:schemeClr val="tx1"/>
              </a:solidFill>
              <a:effectLst/>
              <a:latin typeface="+mn-lt"/>
              <a:ea typeface="+mn-ea"/>
              <a:cs typeface="+mn-cs"/>
            </a:endParaRPr>
          </a:p>
          <a:p>
            <a:pPr marL="171450" lvl="0" indent="-171450">
              <a:buFont typeface="Arial" charset="0"/>
              <a:buChar char="•"/>
            </a:pPr>
            <a:r>
              <a:rPr lang="fr-FR" sz="1200" kern="1200" dirty="0">
                <a:solidFill>
                  <a:schemeClr val="tx1"/>
                </a:solidFill>
                <a:effectLst/>
                <a:latin typeface="+mn-lt"/>
              </a:rPr>
              <a:t>Imprimez les documents </a:t>
            </a:r>
            <a:endParaRPr lang="fr-FR" sz="1200" kern="1200" dirty="0">
              <a:solidFill>
                <a:schemeClr val="tx1"/>
              </a:solidFill>
              <a:effectLst/>
              <a:latin typeface="+mn-lt"/>
              <a:ea typeface="+mn-ea"/>
              <a:cs typeface="+mn-cs"/>
            </a:endParaRPr>
          </a:p>
          <a:p>
            <a:pPr marL="171450" lvl="0" indent="-171450">
              <a:buFont typeface="Arial" charset="0"/>
              <a:buChar char="•"/>
            </a:pPr>
            <a:r>
              <a:rPr lang="fr-FR" sz="1200" kern="1200" dirty="0">
                <a:solidFill>
                  <a:schemeClr val="tx1"/>
                </a:solidFill>
                <a:effectLst/>
                <a:latin typeface="+mn-lt"/>
              </a:rPr>
              <a:t>Préparez la salle </a:t>
            </a:r>
            <a:endParaRPr lang="fr-FR" sz="1200" kern="1200" dirty="0">
              <a:solidFill>
                <a:schemeClr val="tx1"/>
              </a:solidFill>
              <a:effectLst/>
              <a:latin typeface="+mn-lt"/>
              <a:ea typeface="+mn-ea"/>
              <a:cs typeface="+mn-cs"/>
            </a:endParaRPr>
          </a:p>
          <a:p>
            <a:pPr marL="171450" lvl="0" indent="-171450">
              <a:buFont typeface="Arial" charset="0"/>
              <a:buChar char="•"/>
            </a:pPr>
            <a:r>
              <a:rPr lang="fr-FR" sz="1200" kern="1200" dirty="0">
                <a:solidFill>
                  <a:schemeClr val="tx1"/>
                </a:solidFill>
                <a:effectLst/>
                <a:latin typeface="+mn-lt"/>
              </a:rPr>
              <a:t>Revoyez les diapositives et les notes du formateur </a:t>
            </a:r>
            <a:endParaRPr lang="fr-FR" sz="1200" kern="1200" dirty="0">
              <a:solidFill>
                <a:schemeClr val="tx1"/>
              </a:solidFill>
              <a:effectLst/>
              <a:latin typeface="+mn-lt"/>
              <a:ea typeface="+mn-ea"/>
              <a:cs typeface="+mn-cs"/>
            </a:endParaRPr>
          </a:p>
          <a:p>
            <a:endParaRPr lang="fr-FR" sz="1200" b="1" kern="1200" dirty="0">
              <a:solidFill>
                <a:schemeClr val="tx1"/>
              </a:solidFill>
              <a:effectLst/>
              <a:latin typeface="+mn-lt"/>
              <a:ea typeface="+mn-ea"/>
              <a:cs typeface="+mn-cs"/>
            </a:endParaRPr>
          </a:p>
          <a:p>
            <a:r>
              <a:rPr lang="fr-FR" sz="1200" b="1" kern="1200" dirty="0">
                <a:solidFill>
                  <a:schemeClr val="tx1"/>
                </a:solidFill>
                <a:effectLst/>
                <a:latin typeface="+mn-lt"/>
              </a:rPr>
              <a:t>Programme</a:t>
            </a:r>
            <a:endParaRPr lang="fr-FR" sz="1200" kern="1200" dirty="0">
              <a:solidFill>
                <a:schemeClr val="tx1"/>
              </a:solidFill>
              <a:effectLst/>
              <a:latin typeface="+mn-lt"/>
              <a:ea typeface="+mn-ea"/>
              <a:cs typeface="+mn-cs"/>
            </a:endParaRPr>
          </a:p>
          <a:p>
            <a:r>
              <a:rPr lang="fr-FR" sz="1200" kern="1200" dirty="0">
                <a:solidFill>
                  <a:schemeClr val="tx1"/>
                </a:solidFill>
                <a:effectLst/>
                <a:latin typeface="+mn-lt"/>
              </a:rPr>
              <a:t>5</a:t>
            </a:r>
            <a:r>
              <a:rPr lang="fr-FR" smtClean="0"/>
              <a:t> </a:t>
            </a:r>
            <a:r>
              <a:rPr lang="fr-FR" sz="1200" kern="1200" baseline="0" dirty="0">
                <a:solidFill>
                  <a:schemeClr val="tx1"/>
                </a:solidFill>
                <a:effectLst/>
                <a:latin typeface="+mn-lt"/>
              </a:rPr>
              <a:t>minutes – </a:t>
            </a:r>
            <a:r>
              <a:rPr lang="fr-FR" sz="1200" kern="1200" dirty="0">
                <a:solidFill>
                  <a:schemeClr val="tx1"/>
                </a:solidFill>
                <a:effectLst/>
                <a:latin typeface="+mn-lt"/>
              </a:rPr>
              <a:t>Objectifs et introduction (2)</a:t>
            </a:r>
            <a:endParaRPr lang="fr-FR" sz="1200" kern="1200" dirty="0">
              <a:solidFill>
                <a:schemeClr val="tx1"/>
              </a:solidFill>
              <a:effectLst/>
              <a:latin typeface="+mn-lt"/>
              <a:ea typeface="+mn-ea"/>
              <a:cs typeface="+mn-cs"/>
            </a:endParaRPr>
          </a:p>
          <a:p>
            <a:r>
              <a:rPr lang="fr-FR" sz="1200" kern="1200" dirty="0">
                <a:solidFill>
                  <a:schemeClr val="tx1"/>
                </a:solidFill>
                <a:effectLst/>
                <a:latin typeface="+mn-lt"/>
              </a:rPr>
              <a:t>20</a:t>
            </a:r>
            <a:r>
              <a:rPr lang="fr-FR" smtClean="0"/>
              <a:t> </a:t>
            </a:r>
            <a:r>
              <a:rPr lang="fr-FR" sz="1200" kern="1200" baseline="0" dirty="0">
                <a:solidFill>
                  <a:schemeClr val="tx1"/>
                </a:solidFill>
                <a:effectLst/>
                <a:latin typeface="+mn-lt"/>
              </a:rPr>
              <a:t>minutes – </a:t>
            </a:r>
            <a:r>
              <a:rPr lang="fr-FR" sz="1200" kern="1200" dirty="0">
                <a:solidFill>
                  <a:schemeClr val="tx1"/>
                </a:solidFill>
                <a:effectLst/>
                <a:latin typeface="+mn-lt"/>
              </a:rPr>
              <a:t>Attitudes et pratiques au sein de la communauté (3)</a:t>
            </a:r>
            <a:endParaRPr lang="fr-FR" sz="1200" kern="1200" dirty="0">
              <a:solidFill>
                <a:schemeClr val="tx1"/>
              </a:solidFill>
              <a:effectLst/>
              <a:latin typeface="+mn-lt"/>
              <a:ea typeface="+mn-ea"/>
              <a:cs typeface="+mn-cs"/>
            </a:endParaRPr>
          </a:p>
          <a:p>
            <a:r>
              <a:rPr lang="fr-FR" sz="1200" kern="1200" dirty="0">
                <a:solidFill>
                  <a:schemeClr val="tx1"/>
                </a:solidFill>
                <a:effectLst/>
                <a:latin typeface="+mn-lt"/>
              </a:rPr>
              <a:t>20</a:t>
            </a:r>
            <a:r>
              <a:rPr lang="fr-FR" smtClean="0"/>
              <a:t> </a:t>
            </a:r>
            <a:r>
              <a:rPr lang="fr-FR" sz="1200" kern="1200" baseline="0" dirty="0">
                <a:solidFill>
                  <a:schemeClr val="tx1"/>
                </a:solidFill>
                <a:effectLst/>
                <a:latin typeface="+mn-lt"/>
              </a:rPr>
              <a:t>minutes – </a:t>
            </a:r>
            <a:r>
              <a:rPr lang="fr-FR" sz="1200" kern="1200" dirty="0">
                <a:solidFill>
                  <a:schemeClr val="tx1"/>
                </a:solidFill>
                <a:effectLst/>
                <a:latin typeface="+mn-lt"/>
              </a:rPr>
              <a:t>Que disent les gens aux survivantes ? (4)</a:t>
            </a:r>
            <a:endParaRPr lang="fr-FR" sz="1200" kern="1200" dirty="0">
              <a:solidFill>
                <a:schemeClr val="tx1"/>
              </a:solidFill>
              <a:effectLst/>
              <a:latin typeface="+mn-lt"/>
              <a:ea typeface="+mn-ea"/>
              <a:cs typeface="+mn-cs"/>
            </a:endParaRPr>
          </a:p>
          <a:p>
            <a:r>
              <a:rPr lang="fr-FR" sz="1200" kern="1200" dirty="0">
                <a:solidFill>
                  <a:schemeClr val="tx1"/>
                </a:solidFill>
                <a:effectLst/>
                <a:latin typeface="+mn-lt"/>
              </a:rPr>
              <a:t>10</a:t>
            </a:r>
            <a:r>
              <a:rPr lang="fr-FR" smtClean="0"/>
              <a:t> </a:t>
            </a:r>
            <a:r>
              <a:rPr lang="fr-FR" sz="1200" kern="1200" baseline="0" dirty="0">
                <a:solidFill>
                  <a:schemeClr val="tx1"/>
                </a:solidFill>
                <a:effectLst/>
                <a:latin typeface="+mn-lt"/>
              </a:rPr>
              <a:t>minutes – </a:t>
            </a:r>
            <a:r>
              <a:rPr lang="fr-FR" sz="1200" kern="1200" dirty="0">
                <a:solidFill>
                  <a:schemeClr val="tx1"/>
                </a:solidFill>
                <a:effectLst/>
                <a:latin typeface="+mn-lt"/>
              </a:rPr>
              <a:t>L'avez-vous cherché ? (5)</a:t>
            </a:r>
            <a:endParaRPr lang="fr-FR" sz="1200" kern="1200" dirty="0">
              <a:solidFill>
                <a:schemeClr val="tx1"/>
              </a:solidFill>
              <a:effectLst/>
              <a:latin typeface="+mn-lt"/>
              <a:ea typeface="+mn-ea"/>
              <a:cs typeface="+mn-cs"/>
            </a:endParaRPr>
          </a:p>
          <a:p>
            <a:r>
              <a:rPr lang="fr-FR" sz="1200" kern="1200" dirty="0">
                <a:solidFill>
                  <a:schemeClr val="tx1"/>
                </a:solidFill>
                <a:effectLst/>
                <a:latin typeface="+mn-lt"/>
              </a:rPr>
              <a:t>15</a:t>
            </a:r>
            <a:r>
              <a:rPr lang="fr-FR" smtClean="0"/>
              <a:t> </a:t>
            </a:r>
            <a:r>
              <a:rPr lang="fr-FR" sz="1200" kern="1200" baseline="0" dirty="0">
                <a:solidFill>
                  <a:schemeClr val="tx1"/>
                </a:solidFill>
                <a:effectLst/>
                <a:latin typeface="+mn-lt"/>
              </a:rPr>
              <a:t>minutes – </a:t>
            </a:r>
            <a:r>
              <a:rPr lang="fr-FR" sz="1200" kern="1200" dirty="0">
                <a:solidFill>
                  <a:schemeClr val="tx1"/>
                </a:solidFill>
                <a:effectLst/>
                <a:latin typeface="+mn-lt"/>
              </a:rPr>
              <a:t>Propos accusateurs envers les survivantes (6-7)</a:t>
            </a:r>
            <a:endParaRPr lang="fr-FR" sz="1200" kern="1200" dirty="0">
              <a:solidFill>
                <a:schemeClr val="tx1"/>
              </a:solidFill>
              <a:effectLst/>
              <a:latin typeface="+mn-lt"/>
              <a:ea typeface="+mn-ea"/>
              <a:cs typeface="+mn-cs"/>
            </a:endParaRPr>
          </a:p>
          <a:p>
            <a:r>
              <a:rPr lang="fr-FR" sz="1200" kern="1200" dirty="0">
                <a:solidFill>
                  <a:schemeClr val="tx1"/>
                </a:solidFill>
                <a:effectLst/>
                <a:latin typeface="+mn-lt"/>
              </a:rPr>
              <a:t>15</a:t>
            </a:r>
            <a:r>
              <a:rPr lang="fr-FR" smtClean="0"/>
              <a:t> </a:t>
            </a:r>
            <a:r>
              <a:rPr lang="fr-FR" sz="1200" kern="1200" baseline="0" dirty="0">
                <a:solidFill>
                  <a:schemeClr val="tx1"/>
                </a:solidFill>
                <a:effectLst/>
                <a:latin typeface="+mn-lt"/>
              </a:rPr>
              <a:t>minutes – </a:t>
            </a:r>
            <a:r>
              <a:rPr lang="fr-FR" sz="1200" kern="1200" dirty="0">
                <a:solidFill>
                  <a:schemeClr val="tx1"/>
                </a:solidFill>
                <a:effectLst/>
                <a:latin typeface="+mn-lt"/>
              </a:rPr>
              <a:t>Attitudes axées sur les survivantes (8-10)</a:t>
            </a:r>
            <a:endParaRPr lang="fr-FR" sz="1200" kern="1200" dirty="0">
              <a:solidFill>
                <a:schemeClr val="tx1"/>
              </a:solidFill>
              <a:effectLst/>
              <a:latin typeface="+mn-lt"/>
              <a:ea typeface="+mn-ea"/>
              <a:cs typeface="+mn-cs"/>
            </a:endParaRPr>
          </a:p>
          <a:p>
            <a:r>
              <a:rPr lang="fr-FR" sz="1200" kern="1200" dirty="0">
                <a:solidFill>
                  <a:schemeClr val="tx1"/>
                </a:solidFill>
                <a:effectLst/>
                <a:latin typeface="+mn-lt"/>
              </a:rPr>
              <a:t>5</a:t>
            </a:r>
            <a:r>
              <a:rPr lang="fr-FR" smtClean="0"/>
              <a:t> </a:t>
            </a:r>
            <a:r>
              <a:rPr lang="fr-FR" sz="1200" kern="1200" baseline="0" dirty="0">
                <a:solidFill>
                  <a:schemeClr val="tx1"/>
                </a:solidFill>
                <a:effectLst/>
                <a:latin typeface="+mn-lt"/>
              </a:rPr>
              <a:t>minutes – </a:t>
            </a:r>
            <a:r>
              <a:rPr lang="fr-FR" sz="1200" kern="1200" dirty="0">
                <a:solidFill>
                  <a:schemeClr val="tx1"/>
                </a:solidFill>
                <a:effectLst/>
                <a:latin typeface="+mn-lt"/>
              </a:rPr>
              <a:t>Conclusion (11-12)</a:t>
            </a:r>
            <a:endParaRPr lang="fr-FR" sz="1200" kern="1200" dirty="0">
              <a:solidFill>
                <a:schemeClr val="tx1"/>
              </a:solidFill>
              <a:effectLst/>
              <a:latin typeface="+mn-lt"/>
              <a:ea typeface="+mn-ea"/>
              <a:cs typeface="+mn-cs"/>
            </a:endParaRPr>
          </a:p>
          <a:p>
            <a:endParaRPr lang="fr-FR" sz="1200" b="1" kern="1200" dirty="0">
              <a:solidFill>
                <a:schemeClr val="tx1"/>
              </a:solidFill>
              <a:effectLst/>
              <a:latin typeface="+mn-lt"/>
              <a:ea typeface="+mn-ea"/>
              <a:cs typeface="+mn-cs"/>
            </a:endParaRPr>
          </a:p>
          <a:p>
            <a:r>
              <a:rPr lang="fr-FR" sz="1200" b="1" kern="1200" dirty="0">
                <a:solidFill>
                  <a:schemeClr val="tx1"/>
                </a:solidFill>
                <a:effectLst/>
                <a:latin typeface="+mn-lt"/>
              </a:rPr>
              <a:t>Notes techniques</a:t>
            </a:r>
            <a:endParaRPr lang="fr-FR" sz="1200" kern="1200" dirty="0">
              <a:solidFill>
                <a:schemeClr val="tx1"/>
              </a:solidFill>
              <a:effectLst/>
              <a:latin typeface="+mn-lt"/>
              <a:ea typeface="+mn-ea"/>
              <a:cs typeface="+mn-cs"/>
            </a:endParaRPr>
          </a:p>
          <a:p>
            <a:endParaRPr lang="fr-FR" sz="1200" b="1" kern="1200" dirty="0">
              <a:solidFill>
                <a:schemeClr val="tx1"/>
              </a:solidFill>
              <a:effectLst/>
              <a:latin typeface="+mn-lt"/>
              <a:ea typeface="+mn-ea"/>
              <a:cs typeface="+mn-cs"/>
            </a:endParaRPr>
          </a:p>
          <a:p>
            <a:r>
              <a:rPr lang="fr-FR" sz="1200" b="1" kern="1200" dirty="0">
                <a:solidFill>
                  <a:schemeClr val="tx1"/>
                </a:solidFill>
                <a:effectLst/>
                <a:latin typeface="+mn-lt"/>
              </a:rPr>
              <a:t>À l'aide de ce module</a:t>
            </a:r>
            <a:endParaRPr lang="fr-FR" sz="1200" kern="1200" dirty="0">
              <a:solidFill>
                <a:schemeClr val="tx1"/>
              </a:solidFill>
              <a:effectLst/>
              <a:latin typeface="+mn-lt"/>
              <a:ea typeface="+mn-ea"/>
              <a:cs typeface="+mn-cs"/>
            </a:endParaRPr>
          </a:p>
          <a:p>
            <a:r>
              <a:rPr lang="fr-FR" sz="1200" kern="1200" dirty="0">
                <a:solidFill>
                  <a:schemeClr val="tx1"/>
                </a:solidFill>
                <a:effectLst/>
                <a:latin typeface="+mn-lt"/>
              </a:rPr>
              <a:t>Bon nombre des activités de ce module impliquent de partager des valeurs et des convictions de façon anonyme. En tant que formateur, préparez-vous à ce qu'il y ait des désaccords et une légère tension dans la pièce. Assurez-vous que les membres du groupe entament des discussions non pas sur ce qui est « mauvais » ou « bon », mais sur la façon dont les valeurs et les convictions jouent un rôle dans leur travail et dans les éléments positifs des attitudes axées sur les survivantes et les croyances. Il est important d'étudier ces attitudes et de remettre en question celles qui peuvent être préjudiciables pour les survivantes, et les femmes et les jeunes filles en général. Toutefois, il est important de le faire de manière à maintenir un espace de discussion sûr et ne dissuadant pas la participation. Il est important de poser des questions qui incitent les participants à remettre en question leurs propres réflexions, mais cela peut être une dynamique difficile à gérer. Cherchez du soutien auprès de votre superviseur et/ou de l'autre formateur si nécessaire. </a:t>
            </a:r>
            <a:endParaRPr lang="fr-FR" sz="1200" kern="1200" dirty="0">
              <a:solidFill>
                <a:schemeClr val="tx1"/>
              </a:solidFill>
              <a:effectLst/>
              <a:latin typeface="+mn-lt"/>
              <a:ea typeface="+mn-ea"/>
              <a:cs typeface="+mn-cs"/>
            </a:endParaRPr>
          </a:p>
          <a:p>
            <a:endParaRPr lang="fr-FR" sz="1200" b="1" kern="1200" dirty="0">
              <a:solidFill>
                <a:schemeClr val="tx1"/>
              </a:solidFill>
              <a:effectLst/>
              <a:latin typeface="+mn-lt"/>
              <a:ea typeface="+mn-ea"/>
              <a:cs typeface="+mn-cs"/>
            </a:endParaRPr>
          </a:p>
          <a:p>
            <a:r>
              <a:rPr lang="fr-FR" sz="1200" b="1" kern="1200" dirty="0">
                <a:solidFill>
                  <a:schemeClr val="tx1"/>
                </a:solidFill>
                <a:effectLst/>
                <a:latin typeface="+mn-lt"/>
              </a:rPr>
              <a:t>Connaissances des formateurs </a:t>
            </a:r>
            <a:endParaRPr lang="fr-FR" sz="1200" kern="1200" dirty="0">
              <a:solidFill>
                <a:schemeClr val="tx1"/>
              </a:solidFill>
              <a:effectLst/>
              <a:latin typeface="+mn-lt"/>
              <a:ea typeface="+mn-ea"/>
              <a:cs typeface="+mn-cs"/>
            </a:endParaRPr>
          </a:p>
          <a:p>
            <a:pPr marL="171450" lvl="0" indent="-171450">
              <a:buFont typeface="Arial" charset="0"/>
              <a:buChar char="•"/>
            </a:pPr>
            <a:r>
              <a:rPr lang="fr-FR" sz="1200" kern="1200" dirty="0">
                <a:solidFill>
                  <a:schemeClr val="tx1"/>
                </a:solidFill>
                <a:effectLst/>
                <a:latin typeface="+mn-lt"/>
              </a:rPr>
              <a:t>Les survivantes ne sont jamais responsables des actes de violence qu'elles subissent. Le recours à la violence est toujours un choix de la part des agresseurs.   C'est un volet important de la pratique de la gestion des cas. Toutefois, pour les participants qui n'ont aucune expérience du travail sur les VBG et de la gestion des cas en particulier, il faut parfois du temps pour bien comprendre et assimiler les éléments, car de nombreuses personnes viennent travailler avec des préjugés sur les propos accusateurs liés aux survivantes de violences. Au lieu de fermer la discussion et de refuser les questions en disant directement aux participants que les survivantes ne sont pas responsables, continuez à remettre en question et contester ces attitudes si et quand elles se présentent tout au long de la formation.</a:t>
            </a:r>
            <a:endParaRPr lang="fr-FR" sz="1200" kern="1200" dirty="0">
              <a:solidFill>
                <a:schemeClr val="tx1"/>
              </a:solidFill>
              <a:effectLst/>
              <a:latin typeface="+mn-lt"/>
              <a:ea typeface="+mn-ea"/>
              <a:cs typeface="+mn-cs"/>
            </a:endParaRPr>
          </a:p>
          <a:p>
            <a:pPr marL="171450" lvl="0" indent="-171450">
              <a:buFont typeface="Arial" charset="0"/>
              <a:buChar char="•"/>
            </a:pPr>
            <a:r>
              <a:rPr lang="fr-FR" sz="1200" kern="1200" dirty="0">
                <a:solidFill>
                  <a:schemeClr val="tx1"/>
                </a:solidFill>
                <a:effectLst/>
                <a:latin typeface="+mn-lt"/>
              </a:rPr>
              <a:t>Les attitudes liées à la violence et aux survivantes sont profondément ancrées et omniprésentes dans la plupart des sociétés. Il faut du temps pour les remettre en question et les changer, et il est important de commencer ce processus dès maintenant et tout au long de la formation. </a:t>
            </a:r>
            <a:endParaRPr lang="fr-FR" sz="1200" kern="1200" dirty="0">
              <a:solidFill>
                <a:schemeClr val="tx1"/>
              </a:solidFill>
              <a:effectLst/>
              <a:latin typeface="+mn-lt"/>
              <a:ea typeface="+mn-ea"/>
              <a:cs typeface="+mn-cs"/>
            </a:endParaRPr>
          </a:p>
          <a:p>
            <a:pPr marL="171450" lvl="0" indent="-171450">
              <a:buFont typeface="Arial" charset="0"/>
              <a:buChar char="•"/>
            </a:pPr>
            <a:r>
              <a:rPr lang="fr-FR" sz="1200" kern="1200" dirty="0">
                <a:solidFill>
                  <a:schemeClr val="tx1"/>
                </a:solidFill>
                <a:effectLst/>
                <a:latin typeface="+mn-lt"/>
              </a:rPr>
              <a:t>Le pouvoir est l'élément central des violences basées sur le genre, et il est également présent dans toutes les relations, y compris dans la relation entre un intervenant et une survivante. </a:t>
            </a:r>
            <a:endParaRPr lang="fr-FR" sz="1200" kern="1200" dirty="0">
              <a:solidFill>
                <a:schemeClr val="tx1"/>
              </a:solidFill>
              <a:effectLst/>
              <a:latin typeface="+mn-lt"/>
              <a:ea typeface="+mn-ea"/>
              <a:cs typeface="+mn-cs"/>
            </a:endParaRPr>
          </a:p>
          <a:p>
            <a:endParaRPr lang="fr-FR" sz="1200" b="1" kern="1200" dirty="0">
              <a:solidFill>
                <a:schemeClr val="tx1"/>
              </a:solidFill>
              <a:effectLst/>
              <a:latin typeface="+mn-lt"/>
              <a:ea typeface="+mn-ea"/>
              <a:cs typeface="+mn-cs"/>
            </a:endParaRPr>
          </a:p>
          <a:p>
            <a:r>
              <a:rPr lang="fr-FR" sz="1200" b="1" kern="1200" dirty="0">
                <a:solidFill>
                  <a:schemeClr val="tx1"/>
                </a:solidFill>
                <a:effectLst/>
                <a:latin typeface="+mn-lt"/>
              </a:rPr>
              <a:t>Points clés</a:t>
            </a:r>
            <a:endParaRPr lang="fr-FR" sz="1200" kern="1200" dirty="0">
              <a:solidFill>
                <a:schemeClr val="tx1"/>
              </a:solidFill>
              <a:effectLst/>
              <a:latin typeface="+mn-lt"/>
              <a:ea typeface="+mn-ea"/>
              <a:cs typeface="+mn-cs"/>
            </a:endParaRPr>
          </a:p>
          <a:p>
            <a:pPr marL="171450" lvl="0" indent="-171450">
              <a:buFont typeface="Arial" charset="0"/>
              <a:buChar char="•"/>
            </a:pPr>
            <a:r>
              <a:rPr lang="fr-FR" sz="1200" kern="1200" dirty="0">
                <a:solidFill>
                  <a:schemeClr val="tx1"/>
                </a:solidFill>
                <a:effectLst/>
                <a:latin typeface="+mn-lt"/>
              </a:rPr>
              <a:t>Nous conservons nos propres attitudes et nos propres convictions au travail, et certaines de ces attitudes peuvent être préjudiciables pour les survivantes sans que nous nous en rendions compte. Il est important de reconnaître et de commencer à remettre en question nos propres attitudes. </a:t>
            </a:r>
            <a:endParaRPr lang="fr-FR" sz="1200" kern="1200" dirty="0">
              <a:solidFill>
                <a:schemeClr val="tx1"/>
              </a:solidFill>
              <a:effectLst/>
              <a:latin typeface="+mn-lt"/>
              <a:ea typeface="+mn-ea"/>
              <a:cs typeface="+mn-cs"/>
            </a:endParaRPr>
          </a:p>
          <a:p>
            <a:pPr marL="171450" lvl="0" indent="-171450">
              <a:buFont typeface="Arial" charset="0"/>
              <a:buChar char="•"/>
            </a:pPr>
            <a:r>
              <a:rPr lang="fr-FR" sz="1200" kern="1200" dirty="0">
                <a:solidFill>
                  <a:schemeClr val="tx1"/>
                </a:solidFill>
                <a:effectLst/>
                <a:latin typeface="+mn-lt"/>
              </a:rPr>
              <a:t>Les propos accusateurs envers les survivantes sont courants dans de nombreuses communautés, et nous devons chercher activement à les éviter et à les combattre dans le cadre de notre travail avec les survivantes. </a:t>
            </a:r>
            <a:endParaRPr lang="fr-FR" sz="1200" kern="1200" dirty="0">
              <a:solidFill>
                <a:schemeClr val="tx1"/>
              </a:solidFill>
              <a:effectLst/>
              <a:latin typeface="+mn-lt"/>
              <a:ea typeface="+mn-ea"/>
              <a:cs typeface="+mn-cs"/>
            </a:endParaRPr>
          </a:p>
          <a:p>
            <a:pPr marL="171450" lvl="0" indent="-171450">
              <a:buFont typeface="Arial" charset="0"/>
              <a:buChar char="•"/>
            </a:pPr>
            <a:r>
              <a:rPr lang="fr-FR" sz="1200" kern="1200" dirty="0">
                <a:solidFill>
                  <a:schemeClr val="tx1"/>
                </a:solidFill>
                <a:effectLst/>
                <a:latin typeface="+mn-lt"/>
              </a:rPr>
              <a:t>Il existe des relations de pouvoir inhérentes à notre travail avec les survivantes, et nous devons nous efforcer de développer des relations de </a:t>
            </a:r>
            <a:r>
              <a:rPr lang="fr-FR" sz="1200" i="1" kern="1200" dirty="0">
                <a:solidFill>
                  <a:schemeClr val="tx1"/>
                </a:solidFill>
                <a:effectLst/>
                <a:latin typeface="+mn-lt"/>
              </a:rPr>
              <a:t>« pouvoir avec »</a:t>
            </a:r>
            <a:r>
              <a:rPr lang="fr-FR" sz="1200" kern="1200" dirty="0">
                <a:solidFill>
                  <a:schemeClr val="tx1"/>
                </a:solidFill>
                <a:effectLst/>
                <a:latin typeface="+mn-lt"/>
              </a:rPr>
              <a:t> plutôt que des relations de </a:t>
            </a:r>
            <a:r>
              <a:rPr lang="fr-FR" sz="1200" i="1" kern="1200" dirty="0">
                <a:solidFill>
                  <a:schemeClr val="tx1"/>
                </a:solidFill>
                <a:effectLst/>
                <a:latin typeface="+mn-lt"/>
              </a:rPr>
              <a:t>« pouvoir sur ». </a:t>
            </a:r>
            <a:endParaRPr lang="fr-FR" sz="1200" kern="1200" dirty="0">
              <a:solidFill>
                <a:schemeClr val="tx1"/>
              </a:solidFill>
              <a:effectLst/>
              <a:latin typeface="+mn-lt"/>
              <a:ea typeface="+mn-ea"/>
              <a:cs typeface="+mn-cs"/>
            </a:endParaRPr>
          </a:p>
          <a:p>
            <a:pPr marL="171450" lvl="0" indent="-171450">
              <a:buFont typeface="Arial" charset="0"/>
              <a:buChar char="•"/>
            </a:pPr>
            <a:r>
              <a:rPr lang="fr-FR" sz="1200" kern="1200" dirty="0">
                <a:solidFill>
                  <a:schemeClr val="tx1"/>
                </a:solidFill>
                <a:effectLst/>
                <a:latin typeface="+mn-lt"/>
              </a:rPr>
              <a:t>Les attitudes axées sur les survivantes nécessitent de faire passer les intérêts des survivantes en premier lieu, en s’assurant que tout le travail est fondé sur ce que les survivantes veulent et ce dont elles ont besoin plutôt que sur ce qu’elles veulent et ce dont elles ont besoin selon vous.  </a:t>
            </a:r>
            <a:endParaRPr lang="fr-FR" sz="1200" kern="1200" dirty="0">
              <a:solidFill>
                <a:schemeClr val="tx1"/>
              </a:solidFill>
              <a:effectLst/>
              <a:latin typeface="+mn-lt"/>
              <a:ea typeface="+mn-ea"/>
              <a:cs typeface="+mn-cs"/>
            </a:endParaRPr>
          </a:p>
          <a:p>
            <a:pPr marL="171450" indent="-171450">
              <a:buFont typeface="Arial" charset="0"/>
              <a:buChar char="•"/>
            </a:pPr>
            <a:r>
              <a:rPr lang="fr-FR" sz="1200" kern="1200" dirty="0">
                <a:solidFill>
                  <a:schemeClr val="tx1"/>
                </a:solidFill>
                <a:effectLst/>
                <a:latin typeface="+mn-lt"/>
              </a:rPr>
              <a:t>Les points clés de ce module sont fondamentaux pour le reste de la formation. Il est important de bien comprendre ce que vivent les survivantes et de faire preuve d'empathie à leur égard. Il peut s'avérer nécessaire pour cela de passer plus de temps sur les discussions (en particulier sur les propos accusateurs envers les survivantes et les attitudes axées sur les survivantes). </a:t>
            </a:r>
            <a:endParaRPr lang="fr-FR" sz="1200" kern="1200" dirty="0">
              <a:solidFill>
                <a:schemeClr val="tx1"/>
              </a:solidFill>
              <a:effectLst/>
              <a:latin typeface="+mn-lt"/>
              <a:ea typeface="+mn-ea"/>
              <a:cs typeface="+mn-cs"/>
            </a:endParaRPr>
          </a:p>
          <a:p>
            <a:pPr marL="171450" indent="-171450">
              <a:buFont typeface="Arial" charset="0"/>
              <a:buChar char="•"/>
            </a:pPr>
            <a:r>
              <a:rPr lang="fr-FR" sz="1200" kern="1200" dirty="0">
                <a:solidFill>
                  <a:schemeClr val="tx1"/>
                </a:solidFill>
                <a:effectLst/>
                <a:latin typeface="+mn-lt"/>
              </a:rPr>
              <a:t> En ce qui concerne le point ci-dessus, je pense que la meilleure approche consiste à discuter davantage des concepts de pouvoir, des causes, etc. Je crains que le fait d'insister sur ce point avant de faire réfléchir les participants sur ce qui se cache derrière risque de les perdre. </a:t>
            </a:r>
            <a:endParaRPr lang="fr-FR" sz="1200" kern="1200" dirty="0">
              <a:solidFill>
                <a:schemeClr val="tx1"/>
              </a:solidFill>
              <a:effectLst/>
              <a:latin typeface="+mn-lt"/>
              <a:ea typeface="+mn-ea"/>
              <a:cs typeface="+mn-cs"/>
            </a:endParaRPr>
          </a:p>
          <a:p>
            <a:pPr marL="171450" indent="-171450">
              <a:buFont typeface="Arial" charset="0"/>
              <a:buChar char="•"/>
            </a:pPr>
            <a:r>
              <a:rPr lang="fr-FR" sz="1200" kern="1200" dirty="0">
                <a:solidFill>
                  <a:schemeClr val="tx1"/>
                </a:solidFill>
                <a:effectLst/>
                <a:latin typeface="+mn-lt"/>
              </a:rPr>
              <a:t> Je le garde ici comme un point dont le formateur doit se souvenir, mais j'ajouterai du contenu et lancerai la discussion à ce sujet.</a:t>
            </a:r>
            <a:endParaRPr lang="fr-FR" sz="1200" kern="1200" dirty="0">
              <a:solidFill>
                <a:schemeClr val="tx1"/>
              </a:solidFill>
              <a:effectLst/>
              <a:latin typeface="+mn-lt"/>
              <a:ea typeface="+mn-ea"/>
              <a:cs typeface="+mn-cs"/>
            </a:endParaRPr>
          </a:p>
          <a:p>
            <a:endParaRPr lang="fr-FR" dirty="0"/>
          </a:p>
          <a:p>
            <a:pPr eaLnBrk="1" hangingPunct="1">
              <a:spcBef>
                <a:spcPct val="0"/>
              </a:spcBef>
            </a:pPr>
            <a:endParaRPr lang="fr-FR" dirty="0"/>
          </a:p>
        </p:txBody>
      </p:sp>
      <p:sp>
        <p:nvSpPr>
          <p:cNvPr id="34820" name="Slide Number Placeholder 3"/>
          <p:cNvSpPr>
            <a:spLocks noGrp="1"/>
          </p:cNvSpPr>
          <p:nvPr>
            <p:ph type="sldNum" sz="quarter" idx="5"/>
          </p:nvPr>
        </p:nvSpPr>
        <p:spPr bwMode="auto">
          <a:noFill/>
          <a:ln>
            <a:miter lim="800000"/>
            <a:headEnd/>
            <a:tailEnd/>
          </a:ln>
        </p:spPr>
        <p:txBody>
          <a:bodyPr/>
          <a:lstStyle/>
          <a:p>
            <a:fld id="{49F5E927-C06F-4234-A7B1-8A662E98B384}" type="slidenum">
              <a:rPr lang="en-US"/>
              <a:pPr/>
              <a:t>2</a:t>
            </a:fld>
            <a:endParaRPr lang="fr-F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smtClean="0"/>
              <a:t>Nos trois objectifs pour cette session sont les suivants : </a:t>
            </a:r>
          </a:p>
          <a:p>
            <a:endParaRPr lang="fr-FR" baseline="0" dirty="0"/>
          </a:p>
          <a:p>
            <a:pPr marL="171450" lvl="0" indent="-171450" rtl="0">
              <a:buFont typeface="Arial" charset="0"/>
              <a:buChar char="•"/>
            </a:pPr>
            <a:r>
              <a:rPr lang="fr-FR" smtClean="0"/>
              <a:t>Identifier et commencer à évaluer nos propres attitudes et perceptions liées aux VBG</a:t>
            </a:r>
          </a:p>
          <a:p>
            <a:pPr marL="171450" lvl="0" indent="-171450" rtl="0">
              <a:buFont typeface="Arial" charset="0"/>
              <a:buChar char="•"/>
            </a:pPr>
            <a:r>
              <a:rPr lang="fr-FR" smtClean="0"/>
              <a:t>Apprendre à utiliser des attitudes axées sur les survivantes dans notre pratique quotidienne avec les survivantes de VBG</a:t>
            </a:r>
          </a:p>
          <a:p>
            <a:pPr marL="171450" lvl="0" indent="-171450" rtl="0">
              <a:buFont typeface="Arial" charset="0"/>
              <a:buChar char="•"/>
            </a:pPr>
            <a:r>
              <a:rPr lang="fr-FR" smtClean="0"/>
              <a:t>Reconnaître que travailler avec les survivantes de VBG nécessite un soutien des collègues, des superviseurs et de votre part. </a:t>
            </a:r>
          </a:p>
          <a:p>
            <a:endParaRPr lang="fr-FR" baseline="0" dirty="0"/>
          </a:p>
          <a:p>
            <a:endParaRPr lang="fr-FR" dirty="0"/>
          </a:p>
        </p:txBody>
      </p:sp>
      <p:sp>
        <p:nvSpPr>
          <p:cNvPr id="4" name="Slide Number Placeholder 3"/>
          <p:cNvSpPr>
            <a:spLocks noGrp="1"/>
          </p:cNvSpPr>
          <p:nvPr>
            <p:ph type="sldNum" sz="quarter" idx="10"/>
          </p:nvPr>
        </p:nvSpPr>
        <p:spPr/>
        <p:txBody>
          <a:bodyPr/>
          <a:lstStyle/>
          <a:p>
            <a:fld id="{5930BC76-76F8-4FB8-83AB-63CD4BC2D091}" type="slidenum">
              <a:rPr lang="en-US" smtClean="0"/>
              <a:pPr/>
              <a:t>3</a:t>
            </a:fld>
            <a:endParaRPr lang="fr-FR" dirty="0"/>
          </a:p>
        </p:txBody>
      </p:sp>
    </p:spTree>
    <p:extLst>
      <p:ext uri="{BB962C8B-B14F-4D97-AF65-F5344CB8AC3E}">
        <p14:creationId xmlns:p14="http://schemas.microsoft.com/office/powerpoint/2010/main" val="124900512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sz="1200" b="1" kern="1200" dirty="0">
                <a:solidFill>
                  <a:schemeClr val="tx1"/>
                </a:solidFill>
                <a:effectLst/>
                <a:latin typeface="+mn-lt"/>
              </a:rPr>
              <a:t>*Demandez aux participants de se mettre debout au centre de la pièce. Lisez à haute voix la série d'affirmations suivante, en demandant aux participants de se poser la question de savoir si la communauté dans laquelle ils vivent/travaillent considèrerait chaque affirmation comme vraie ou fausse, et de se déplacer en conséquence vers l'étiquette « Vrai » ou « Faux » (c'est-à-dire que les participants ne doivent pas se déplacer en fonction de ce qu'ils </a:t>
            </a:r>
            <a:r>
              <a:rPr lang="fr-FR" sz="1200" b="1" i="1" kern="1200" baseline="0" dirty="0">
                <a:solidFill>
                  <a:schemeClr val="tx1"/>
                </a:solidFill>
                <a:effectLst/>
                <a:latin typeface="+mn-lt"/>
              </a:rPr>
              <a:t>pensent eux-mêmes</a:t>
            </a:r>
            <a:r>
              <a:rPr lang="fr-FR" sz="1200" b="1" i="0" kern="1200" baseline="0" dirty="0">
                <a:solidFill>
                  <a:schemeClr val="tx1"/>
                </a:solidFill>
                <a:effectLst/>
                <a:latin typeface="+mn-lt"/>
              </a:rPr>
              <a:t>, mais en fonction des attitudes et pratiques répandues dans leur communauté</a:t>
            </a:r>
            <a:r>
              <a:rPr lang="fr-FR" sz="1200" b="1" kern="1200" dirty="0">
                <a:solidFill>
                  <a:schemeClr val="tx1"/>
                </a:solidFill>
                <a:effectLst/>
                <a:latin typeface="+mn-lt"/>
              </a:rPr>
              <a:t>). Après chaque affirmation, animez une discussion entre les participants qui se sont déplacés vers l'étiquette « Vrai » et ceux qui se sont déplacés vers l'étiquette « Faux ». Cet exercice est conçu pour amener les participants à réfléchir aux attitudes et pratiques répandues à l'égard des femmes et des jeunes filles sans les forcer à donner leur opinion. Toutefois, il est important de chercher à connaître l'opinion des participants de manière à les amener à remettre en question leurs propres convictions. Les questions supplémentaires en </a:t>
            </a:r>
            <a:r>
              <a:rPr lang="fr-FR" sz="1200" b="1" i="1" kern="1200" baseline="0" dirty="0">
                <a:solidFill>
                  <a:schemeClr val="tx1"/>
                </a:solidFill>
                <a:effectLst/>
                <a:latin typeface="+mn-lt"/>
              </a:rPr>
              <a:t>italique </a:t>
            </a:r>
            <a:r>
              <a:rPr lang="fr-FR" sz="1200" b="1" i="0" kern="1200" baseline="0" dirty="0">
                <a:solidFill>
                  <a:schemeClr val="tx1"/>
                </a:solidFill>
                <a:effectLst/>
                <a:latin typeface="+mn-lt"/>
              </a:rPr>
              <a:t>après chaque phrase peuvent vous aider dans ce sens.</a:t>
            </a:r>
            <a:r>
              <a:rPr lang="fr-FR" sz="1200" b="1" kern="1200" dirty="0">
                <a:solidFill>
                  <a:schemeClr val="tx1"/>
                </a:solidFill>
                <a:effectLst/>
                <a:latin typeface="+mn-lt"/>
              </a:rPr>
              <a:t>* </a:t>
            </a:r>
          </a:p>
          <a:p>
            <a:endParaRPr lang="fr-FR" sz="1200" kern="1200" baseline="0" dirty="0">
              <a:solidFill>
                <a:schemeClr val="tx1"/>
              </a:solidFill>
              <a:effectLst/>
              <a:latin typeface="+mn-lt"/>
              <a:ea typeface="+mn-ea"/>
              <a:cs typeface="+mn-cs"/>
            </a:endParaRPr>
          </a:p>
          <a:p>
            <a:r>
              <a:rPr lang="fr-FR" sz="1200" kern="1200" dirty="0">
                <a:solidFill>
                  <a:schemeClr val="tx1"/>
                </a:solidFill>
                <a:effectLst/>
                <a:latin typeface="+mn-lt"/>
              </a:rPr>
              <a:t>Il est normal pour un mari de frapper sa femme si elle lui désobéit. </a:t>
            </a:r>
            <a:r>
              <a:rPr lang="fr-FR" sz="1200" i="1" kern="1200" dirty="0">
                <a:solidFill>
                  <a:schemeClr val="tx1"/>
                </a:solidFill>
                <a:effectLst/>
                <a:latin typeface="+mn-lt"/>
              </a:rPr>
              <a:t>Qu'en est-il si une femme frappe son mari, par exemple parce qu'il a perdu son emploi ? Que ressentirait la communauté ?</a:t>
            </a:r>
            <a:endParaRPr lang="fr-FR" sz="1200" kern="1200" dirty="0">
              <a:solidFill>
                <a:schemeClr val="tx1"/>
              </a:solidFill>
              <a:effectLst/>
              <a:latin typeface="+mn-lt"/>
              <a:ea typeface="+mn-ea"/>
              <a:cs typeface="+mn-cs"/>
            </a:endParaRPr>
          </a:p>
          <a:p>
            <a:r>
              <a:rPr lang="fr-FR" sz="1200" kern="1200" dirty="0">
                <a:solidFill>
                  <a:schemeClr val="tx1"/>
                </a:solidFill>
                <a:effectLst/>
                <a:latin typeface="+mn-lt"/>
              </a:rPr>
              <a:t>Les femmes qui ont subi un viol sont responsables de l'incident si elles n'étaient pas vêtues correctement. </a:t>
            </a:r>
            <a:r>
              <a:rPr lang="fr-FR" sz="1200" i="1" kern="1200" dirty="0">
                <a:solidFill>
                  <a:schemeClr val="tx1"/>
                </a:solidFill>
                <a:effectLst/>
                <a:latin typeface="+mn-lt"/>
              </a:rPr>
              <a:t>Qui décide du « correctement » ? (Reliez ce point à la discussion ci-dessous sur les hommes incapables de contrôler leurs pulsions.) </a:t>
            </a:r>
            <a:endParaRPr lang="fr-FR" sz="1200" kern="1200" dirty="0">
              <a:solidFill>
                <a:schemeClr val="tx1"/>
              </a:solidFill>
              <a:effectLst/>
              <a:latin typeface="+mn-lt"/>
              <a:ea typeface="+mn-ea"/>
              <a:cs typeface="+mn-cs"/>
            </a:endParaRPr>
          </a:p>
          <a:p>
            <a:r>
              <a:rPr lang="fr-FR" sz="1200" kern="1200" dirty="0">
                <a:solidFill>
                  <a:schemeClr val="tx1"/>
                </a:solidFill>
                <a:effectLst/>
                <a:latin typeface="+mn-lt"/>
              </a:rPr>
              <a:t>Les maris peuvent avoir des relations sexuelles avec leur femme quand ils le veulent. </a:t>
            </a:r>
            <a:r>
              <a:rPr lang="fr-FR" sz="1200" i="1" kern="1200" baseline="0" dirty="0">
                <a:solidFill>
                  <a:schemeClr val="tx1"/>
                </a:solidFill>
                <a:effectLst/>
                <a:latin typeface="+mn-lt"/>
              </a:rPr>
              <a:t>Qu'en est-il si les femmes ne veulent pas ? Qu'en est-il si la femme est malade ou enceinte ? S'il est « permis » de refuser d'avoir des relations sexuelles en cas de maladie, qu'est-ce que cela implique pour la valeur du corps des femmes par rapport à leur opinion et leurs souhaits ?</a:t>
            </a:r>
            <a:endParaRPr lang="fr-FR" sz="1200" kern="1200" baseline="0" dirty="0">
              <a:solidFill>
                <a:schemeClr val="tx1"/>
              </a:solidFill>
              <a:effectLst/>
              <a:latin typeface="+mn-lt"/>
              <a:ea typeface="+mn-ea"/>
              <a:cs typeface="+mn-cs"/>
            </a:endParaRPr>
          </a:p>
          <a:p>
            <a:r>
              <a:rPr lang="fr-FR" sz="1200" kern="1200" dirty="0">
                <a:solidFill>
                  <a:schemeClr val="tx1"/>
                </a:solidFill>
                <a:effectLst/>
                <a:latin typeface="+mn-lt"/>
              </a:rPr>
              <a:t>Les violences sexuelles à l'encontre des enfants sont bien plus graves que les violences sexuelles à l'encontre des adultes. </a:t>
            </a:r>
            <a:r>
              <a:rPr lang="fr-FR" sz="1200" i="1" kern="1200" dirty="0">
                <a:solidFill>
                  <a:schemeClr val="tx1"/>
                </a:solidFill>
                <a:effectLst/>
                <a:latin typeface="+mn-lt"/>
              </a:rPr>
              <a:t>Qu'est-ce que cela signifie quant à la façon dont nous considérons les femmes et leurs choix ?</a:t>
            </a:r>
            <a:endParaRPr lang="fr-FR" sz="1200" kern="1200" dirty="0">
              <a:solidFill>
                <a:schemeClr val="tx1"/>
              </a:solidFill>
              <a:effectLst/>
              <a:latin typeface="+mn-lt"/>
              <a:ea typeface="+mn-ea"/>
              <a:cs typeface="+mn-cs"/>
            </a:endParaRPr>
          </a:p>
          <a:p>
            <a:r>
              <a:rPr lang="fr-FR" sz="1200" kern="1200" dirty="0">
                <a:solidFill>
                  <a:schemeClr val="tx1"/>
                </a:solidFill>
                <a:effectLst/>
                <a:latin typeface="+mn-lt"/>
              </a:rPr>
              <a:t>Les femmes devraient rester chez elles la nuit si elles ne veulent pas être agressées. </a:t>
            </a:r>
            <a:endParaRPr lang="fr-FR" sz="1200" kern="1200" dirty="0">
              <a:solidFill>
                <a:schemeClr val="tx1"/>
              </a:solidFill>
              <a:effectLst/>
              <a:latin typeface="+mn-lt"/>
              <a:ea typeface="+mn-ea"/>
              <a:cs typeface="+mn-cs"/>
            </a:endParaRPr>
          </a:p>
          <a:p>
            <a:r>
              <a:rPr lang="fr-FR" sz="1200" kern="1200" dirty="0">
                <a:solidFill>
                  <a:schemeClr val="tx1"/>
                </a:solidFill>
                <a:effectLst/>
                <a:latin typeface="+mn-lt"/>
              </a:rPr>
              <a:t>Si une fille ou un garçon de 14 ans consent à avoir des relations sexuelles avec un adulte en échange de faveurs matérielles, c'est son choix. </a:t>
            </a:r>
          </a:p>
          <a:p>
            <a:r>
              <a:rPr lang="fr-FR" sz="1200" kern="1200" dirty="0">
                <a:solidFill>
                  <a:schemeClr val="tx1"/>
                </a:solidFill>
                <a:effectLst/>
                <a:latin typeface="+mn-lt"/>
              </a:rPr>
              <a:t>Les hommes ne peuvent pas contrôler leurs pulsions sexuelles. </a:t>
            </a:r>
            <a:r>
              <a:rPr lang="fr-FR" sz="1200" i="1" kern="1200" dirty="0">
                <a:solidFill>
                  <a:schemeClr val="tx1"/>
                </a:solidFill>
                <a:effectLst/>
                <a:latin typeface="+mn-lt"/>
              </a:rPr>
              <a:t>Si les hommes ne pouvaient pas contrôler leurs pulsions sexuelles, leur serait-il permis de conduire des voitures, de piloter des avions ou de diriger des pays ? Que se passerait-il s'ils devaient arrêter ce qu'ils sont en train de faire pour satisfaire leurs désirs immédiatement ?</a:t>
            </a:r>
            <a:endParaRPr lang="fr-FR" sz="1200" kern="1200" dirty="0">
              <a:solidFill>
                <a:schemeClr val="tx1"/>
              </a:solidFill>
              <a:effectLst/>
              <a:latin typeface="+mn-lt"/>
              <a:ea typeface="+mn-ea"/>
              <a:cs typeface="+mn-cs"/>
            </a:endParaRPr>
          </a:p>
          <a:p>
            <a:r>
              <a:rPr lang="fr-FR" sz="1200" kern="1200" baseline="0" dirty="0">
                <a:solidFill>
                  <a:schemeClr val="tx1"/>
                </a:solidFill>
                <a:effectLst/>
                <a:latin typeface="+mn-lt"/>
              </a:rPr>
              <a:t>Il est normal pour les hommes de décider comment utiliser l'argent du foyer sans avoir à consulter leur femme. </a:t>
            </a:r>
          </a:p>
          <a:p>
            <a:endParaRPr lang="fr-FR" sz="1200" kern="1200" dirty="0">
              <a:solidFill>
                <a:schemeClr val="tx1"/>
              </a:solidFill>
              <a:effectLst/>
              <a:latin typeface="+mn-lt"/>
              <a:ea typeface="+mn-ea"/>
              <a:cs typeface="+mn-cs"/>
            </a:endParaRPr>
          </a:p>
          <a:p>
            <a:r>
              <a:rPr lang="fr-FR" sz="1200" b="1" kern="1200" baseline="0" dirty="0">
                <a:solidFill>
                  <a:schemeClr val="tx1"/>
                </a:solidFill>
                <a:effectLst/>
                <a:latin typeface="+mn-lt"/>
              </a:rPr>
              <a:t>*Ajoutez d'autres affirmations qui sont pertinentes pour votre contexte. Rappelez-vous que cette discussion ne doit pas se terminer avec de « bonnes » ou de « mauvaises » réponses. C'est plutôt l'occasion pour les participants de réfléchir et d'identifier leurs propres attitudes.</a:t>
            </a:r>
            <a:r>
              <a:rPr lang="fr-FR" sz="1200" b="1" i="0" kern="1200" baseline="0" dirty="0">
                <a:solidFill>
                  <a:schemeClr val="tx1"/>
                </a:solidFill>
                <a:effectLst/>
                <a:latin typeface="+mn-lt"/>
              </a:rPr>
              <a:t>*</a:t>
            </a:r>
            <a:endParaRPr lang="fr-FR" sz="1200" b="1" kern="1200" baseline="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5930BC76-76F8-4FB8-83AB-63CD4BC2D091}" type="slidenum">
              <a:rPr lang="en-US" smtClean="0"/>
              <a:pPr/>
              <a:t>4</a:t>
            </a:fld>
            <a:endParaRPr lang="fr-FR" dirty="0"/>
          </a:p>
        </p:txBody>
      </p:sp>
    </p:spTree>
    <p:extLst>
      <p:ext uri="{BB962C8B-B14F-4D97-AF65-F5344CB8AC3E}">
        <p14:creationId xmlns:p14="http://schemas.microsoft.com/office/powerpoint/2010/main" val="210017165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defRPr/>
            </a:pPr>
            <a:r>
              <a:rPr lang="fr-FR" sz="1200" b="1" kern="1200" dirty="0">
                <a:solidFill>
                  <a:schemeClr val="tx1"/>
                </a:solidFill>
                <a:latin typeface="+mn-lt"/>
              </a:rPr>
              <a:t>*Dessinez l'image d'une femme sur une feuille de flip chart, et demandez aux participants de lui donner un nom. Demandez aux participants de se mettre à la place d'une survivante et de réfléchir aux choses qu'elle peut entendre de la part des personnes qui l'entourent. Répartissez les participants en quatre groupes, et attribuez à chaque groupe l'une des catégories suivantes : famille, amis, leaders communautaires, leaders religieux (vous pouvez substituer une autre catégorie pertinente au besoin, par exemple les prestataires de services).* </a:t>
            </a:r>
          </a:p>
          <a:p>
            <a:pPr>
              <a:defRPr/>
            </a:pPr>
            <a:endParaRPr lang="fr-FR" sz="1200" kern="1200" baseline="0" dirty="0">
              <a:solidFill>
                <a:schemeClr val="tx1"/>
              </a:solidFill>
              <a:latin typeface="+mn-lt"/>
              <a:ea typeface="+mn-ea"/>
              <a:cs typeface="+mn-cs"/>
            </a:endParaRPr>
          </a:p>
          <a:p>
            <a:pPr>
              <a:defRPr/>
            </a:pPr>
            <a:r>
              <a:rPr lang="fr-FR" sz="1200" kern="1200" baseline="0" dirty="0">
                <a:solidFill>
                  <a:schemeClr val="tx1"/>
                </a:solidFill>
                <a:latin typeface="+mn-lt"/>
              </a:rPr>
              <a:t>Dans le cadre de vos groupes, notez sur des Post-it toutes les choses que votre catégorie de personnes pourrait dire à une survivante au sein de la communauté dans laquelle vous travaillez (ou vivez). Veuillez écrire une chose par Post-it et la noter de la façon dont elle serait dite à une survivante (par exemple « Tu aurais dû obéir à ton mari » ou « Pourquoi portais-tu ces vêtements si tu ne voulais pas être agressée ? »). </a:t>
            </a:r>
          </a:p>
          <a:p>
            <a:pPr>
              <a:defRPr/>
            </a:pPr>
            <a:endParaRPr lang="fr-FR" sz="1200" kern="1200" baseline="0" dirty="0">
              <a:solidFill>
                <a:schemeClr val="tx1"/>
              </a:solidFill>
              <a:latin typeface="+mn-lt"/>
              <a:ea typeface="+mn-ea"/>
              <a:cs typeface="+mn-cs"/>
            </a:endParaRPr>
          </a:p>
          <a:p>
            <a:pPr>
              <a:defRPr/>
            </a:pPr>
            <a:r>
              <a:rPr lang="fr-FR" sz="1200" b="1" kern="1200" baseline="0" dirty="0">
                <a:solidFill>
                  <a:schemeClr val="tx1"/>
                </a:solidFill>
                <a:latin typeface="+mn-lt"/>
              </a:rPr>
              <a:t>*Demandez aux participants de coller leurs Post-it sur l'image de la femme et assurez-vous qu'à la fin, l'image est entièrement recouverte. L'idée est de mettre les participants à la place de la survivante.*</a:t>
            </a:r>
          </a:p>
          <a:p>
            <a:pPr>
              <a:defRPr/>
            </a:pPr>
            <a:endParaRPr lang="fr-FR" sz="1200" kern="1200" baseline="0" dirty="0">
              <a:solidFill>
                <a:schemeClr val="tx1"/>
              </a:solidFill>
              <a:latin typeface="+mn-lt"/>
              <a:ea typeface="+mn-ea"/>
              <a:cs typeface="+mn-cs"/>
            </a:endParaRPr>
          </a:p>
          <a:p>
            <a:pPr>
              <a:defRPr/>
            </a:pPr>
            <a:r>
              <a:rPr lang="fr-FR" sz="1200" kern="1200" dirty="0">
                <a:solidFill>
                  <a:schemeClr val="tx1"/>
                </a:solidFill>
                <a:latin typeface="+mn-lt"/>
              </a:rPr>
              <a:t>Regardez maintenant cette femme (utilisez son nom autant que possible). Que ressentez-vous en regardant cette image ? Qu'est-ce que cela signifie, selon vous, quant à la façon dont les survivantes sont traitées ? Qui accuse-t-on des actes de violence que cette survivante a subis ? </a:t>
            </a:r>
          </a:p>
          <a:p>
            <a:pPr>
              <a:defRPr/>
            </a:pPr>
            <a:endParaRPr lang="fr-FR" sz="1200" kern="1200" baseline="0" dirty="0">
              <a:solidFill>
                <a:schemeClr val="tx1"/>
              </a:solidFill>
              <a:latin typeface="+mn-lt"/>
              <a:ea typeface="+mn-ea"/>
              <a:cs typeface="+mn-cs"/>
            </a:endParaRPr>
          </a:p>
          <a:p>
            <a:pPr>
              <a:defRPr/>
            </a:pPr>
            <a:r>
              <a:rPr lang="fr-FR" sz="1200" b="1" kern="1200" baseline="0" dirty="0">
                <a:solidFill>
                  <a:schemeClr val="tx1"/>
                </a:solidFill>
                <a:latin typeface="+mn-lt"/>
              </a:rPr>
              <a:t>*S</a:t>
            </a:r>
            <a:r>
              <a:rPr lang="fr-FR" sz="1200" b="1" kern="1200" dirty="0">
                <a:solidFill>
                  <a:schemeClr val="tx1"/>
                </a:solidFill>
                <a:latin typeface="+mn-lt"/>
              </a:rPr>
              <a:t>ervez-vous de ces éléments comme base de discussion pour savoir comment nous devons agir en tant qu'intervenants pour a) ne pas être comme les autres personnes qui entourent la survivante, et b) contrer ce qu'elle entend de la part des autres.*</a:t>
            </a:r>
            <a:endParaRPr lang="fr-FR" b="1" dirty="0"/>
          </a:p>
        </p:txBody>
      </p:sp>
      <p:sp>
        <p:nvSpPr>
          <p:cNvPr id="4" name="Slide Number Placeholder 3"/>
          <p:cNvSpPr>
            <a:spLocks noGrp="1"/>
          </p:cNvSpPr>
          <p:nvPr>
            <p:ph type="sldNum" sz="quarter" idx="10"/>
          </p:nvPr>
        </p:nvSpPr>
        <p:spPr/>
        <p:txBody>
          <a:bodyPr/>
          <a:lstStyle/>
          <a:p>
            <a:fld id="{5930BC76-76F8-4FB8-83AB-63CD4BC2D091}" type="slidenum">
              <a:rPr lang="en-US" smtClean="0"/>
              <a:pPr/>
              <a:t>5</a:t>
            </a:fld>
            <a:endParaRPr lang="fr-FR" dirty="0"/>
          </a:p>
        </p:txBody>
      </p:sp>
    </p:spTree>
    <p:extLst>
      <p:ext uri="{BB962C8B-B14F-4D97-AF65-F5344CB8AC3E}">
        <p14:creationId xmlns:p14="http://schemas.microsoft.com/office/powerpoint/2010/main" val="205415918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r>
              <a:rPr lang="fr-FR" altLang="en-US" dirty="0">
                <a:latin typeface="Arial" panose="020B0604020202020204" pitchFamily="34" charset="0"/>
              </a:rPr>
              <a:t>Portez-vous volontaire pour jouer l'histoire « L'avez-vous cherché ? » avec le formateur. Demandez aux participants quelles sont leurs réactions et leurs réflexions. Ce scénario a-t-il l'air quelque peu bête ? Quel genre d'attitude la personne qui mène l'entretien montre-t-elle envers la victime ? Qu'en serait-il s'il s'agissait de Mme Forna au lieu de M. Forna, et qu'elle avait subi une agression sexuelle ?</a:t>
            </a:r>
            <a:endParaRPr lang="fr-FR" altLang="en-US" dirty="0">
              <a:latin typeface="Arial" panose="020B0604020202020204" pitchFamily="34" charset="0"/>
              <a:ea typeface="ヒラギノ角ゴ Pro W3" pitchFamily="14" charset="-128"/>
            </a:endParaRPr>
          </a:p>
          <a:p>
            <a:pPr eaLnBrk="1" hangingPunct="1"/>
            <a:endParaRPr lang="fr-FR" altLang="en-US" dirty="0">
              <a:latin typeface="Arial" panose="020B0604020202020204" pitchFamily="34" charset="0"/>
              <a:ea typeface="ヒラギノ角ゴ Pro W3" pitchFamily="14" charset="-128"/>
            </a:endParaRPr>
          </a:p>
          <a:p>
            <a:pPr eaLnBrk="1" hangingPunct="1"/>
            <a:r>
              <a:rPr lang="fr-FR" altLang="en-US" dirty="0">
                <a:latin typeface="Arial" panose="020B0604020202020204" pitchFamily="34" charset="0"/>
              </a:rPr>
              <a:t>Ce type d'interrogation semble stupide dans un scénario impliquant une victime de vol. Malheureusement, les attitudes que ces questions représentent envers une survivante de viol ou d'agression sexuelle sont très courantes à travers le monde.</a:t>
            </a:r>
          </a:p>
          <a:p>
            <a:endParaRPr lang="fr-FR" altLang="en-US" dirty="0">
              <a:latin typeface="Arial" panose="020B0604020202020204" pitchFamily="34" charset="0"/>
              <a:ea typeface="ヒラギノ角ゴ Pro W3" pitchFamily="14" charset="-128"/>
            </a:endParaRPr>
          </a:p>
          <a:p>
            <a:r>
              <a:rPr lang="fr-FR" altLang="en-US" dirty="0">
                <a:latin typeface="Arial" panose="020B0604020202020204" pitchFamily="34" charset="0"/>
              </a:rPr>
              <a:t>Bon nombre des propos que tiennent ces personnes sont « accusateurs envers les victimes », ce qui signifie que les gens perçoivent la victime comme responsable de la violence plutôt que l'agresseur, ou parfois complice de la violence avec l'agresseur. </a:t>
            </a:r>
            <a:r>
              <a:rPr lang="fr-FR" smtClean="0"/>
              <a:t>Utilisez la diapositive suivante pour mener une discussion sur les propos accusateurs envers les survivantes.</a:t>
            </a:r>
            <a:endParaRPr lang="fr-FR" altLang="en-US" dirty="0">
              <a:latin typeface="Arial" panose="020B0604020202020204" pitchFamily="34" charset="0"/>
              <a:ea typeface="ヒラギノ角ゴ Pro W3" pitchFamily="14" charset="-128"/>
            </a:endParaRPr>
          </a:p>
          <a:p>
            <a:endParaRPr lang="fr-FR" altLang="en-US" dirty="0">
              <a:latin typeface="Arial" panose="020B0604020202020204" pitchFamily="34" charset="0"/>
              <a:ea typeface="ヒラギノ角ゴ Pro W3" pitchFamily="14" charset="-128"/>
            </a:endParaRPr>
          </a:p>
          <a:p>
            <a:endParaRPr lang="fr-FR" dirty="0"/>
          </a:p>
        </p:txBody>
      </p:sp>
      <p:sp>
        <p:nvSpPr>
          <p:cNvPr id="4" name="Slide Number Placeholder 3"/>
          <p:cNvSpPr>
            <a:spLocks noGrp="1"/>
          </p:cNvSpPr>
          <p:nvPr>
            <p:ph type="sldNum" sz="quarter" idx="10"/>
          </p:nvPr>
        </p:nvSpPr>
        <p:spPr/>
        <p:txBody>
          <a:bodyPr/>
          <a:lstStyle/>
          <a:p>
            <a:fld id="{5930BC76-76F8-4FB8-83AB-63CD4BC2D091}" type="slidenum">
              <a:rPr lang="en-US" smtClean="0"/>
              <a:pPr/>
              <a:t>6</a:t>
            </a:fld>
            <a:endParaRPr lang="fr-FR" dirty="0"/>
          </a:p>
        </p:txBody>
      </p:sp>
    </p:spTree>
    <p:extLst>
      <p:ext uri="{BB962C8B-B14F-4D97-AF65-F5344CB8AC3E}">
        <p14:creationId xmlns:p14="http://schemas.microsoft.com/office/powerpoint/2010/main" val="133533917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b="1" dirty="0"/>
              <a:t>*Demandez à toutes les personnes qui se trouvent dans la pièce de baisser la tête et de fermer les yeux pendant que vous lisez à haute voix les affirmations. En réponse à chaque affirmation, les participants doivent pointer le pouce vers le haut s'ils pensent que l'affirmation est vraie, et pointer le pouce vers le bas s’ils pensent qu'elle est fausse. *Formateur, comptez les réponses vraies et fausses, et demandez aux participants de relever la tête. Demandez au groupe de débattre des réponses.*</a:t>
            </a:r>
          </a:p>
          <a:p>
            <a:endParaRPr lang="fr-FR" baseline="0" dirty="0"/>
          </a:p>
          <a:p>
            <a:r>
              <a:rPr lang="fr-FR" smtClean="0"/>
              <a:t>Questions à débattre : </a:t>
            </a:r>
          </a:p>
          <a:p>
            <a:pPr marL="171450" indent="-171450">
              <a:buFontTx/>
              <a:buChar char="-"/>
            </a:pPr>
            <a:r>
              <a:rPr lang="fr-FR" smtClean="0"/>
              <a:t>Le fait de signaler un cas à la police peut-il mettre une survivante en danger ? </a:t>
            </a:r>
          </a:p>
          <a:p>
            <a:pPr marL="171450" indent="-171450">
              <a:buFontTx/>
              <a:buChar char="-"/>
            </a:pPr>
            <a:r>
              <a:rPr lang="fr-FR" smtClean="0"/>
              <a:t>Le fait de quitter une relation violente peut-il mettre une survivante en danger ? Qu'en est-il si cela met ses enfants en danger ? Qu'en est-il si elle aime toujours son mari ? Qu'en est-il si elle n'a pas d'argent pour partir ?</a:t>
            </a:r>
          </a:p>
          <a:p>
            <a:pPr marL="171450" indent="-171450">
              <a:buFontTx/>
              <a:buChar char="-"/>
            </a:pPr>
            <a:r>
              <a:rPr lang="fr-FR" smtClean="0"/>
              <a:t>Est-il toujours possible pour les survivantes de viol d'éviter d'être stigmatisées ? Qu'en est-il si elles ont besoin de services et de soutien ? </a:t>
            </a:r>
          </a:p>
          <a:p>
            <a:endParaRPr lang="fr-FR" baseline="0" dirty="0"/>
          </a:p>
          <a:p>
            <a:pPr marL="0" marR="0" indent="0" algn="l" defTabSz="914400" rtl="0" eaLnBrk="1" fontAlgn="auto" latinLnBrk="0" hangingPunct="1">
              <a:lnSpc>
                <a:spcPct val="100000"/>
              </a:lnSpc>
              <a:spcBef>
                <a:spcPts val="0"/>
              </a:spcBef>
              <a:spcAft>
                <a:spcPts val="0"/>
              </a:spcAft>
              <a:buClrTx/>
              <a:buSzTx/>
              <a:buFontTx/>
              <a:buNone/>
              <a:tabLst/>
              <a:defRPr/>
            </a:pPr>
            <a:r>
              <a:rPr lang="fr-FR" b="1" baseline="0" dirty="0"/>
              <a:t>*Le but de cette discussion n'est pas de trouver les « bonnes » réponses, mais d'indiquer clairement qu'il n'y a pas toujours qu'une seule réponse vraie. Cela sera rattaché à la diapositive suivante concernant les attitudes axées sur les survivantes.* </a:t>
            </a:r>
          </a:p>
          <a:p>
            <a:endParaRPr lang="fr-FR" baseline="0" dirty="0"/>
          </a:p>
          <a:p>
            <a:r>
              <a:rPr lang="fr-FR" smtClean="0"/>
              <a:t>Nous pensons souvent que nous agissons dans le meilleur intérêt de la survivante. Toutefois, les mesures que nous prenons ne sont pas toujours ce que la survivante choisirait (c'est-à-dire qu'elles ne sont pas axées sur les survivantes). Chaque survivante vit sa propre expérience et elle connaît toujours sa vie et sa situation mieux que nous. Je tiens à répéter que nous ne sommes pas ici pour porter des accusations, couvrir de honte ou singulariser qui que ce soit. Nous avons tous des expériences, des valeurs et des convictions différentes qui influencent la façon dont nous fournissons des services. Parfois, ces valeurs et ces convictions ne sont pas ce qui permet de soutenir au mieux les survivantes, et nous avons donc des formations comme celle-ci afin d'apprendre à leur apporter un meilleur soutien.  </a:t>
            </a:r>
          </a:p>
        </p:txBody>
      </p:sp>
      <p:sp>
        <p:nvSpPr>
          <p:cNvPr id="4" name="Slide Number Placeholder 3"/>
          <p:cNvSpPr>
            <a:spLocks noGrp="1"/>
          </p:cNvSpPr>
          <p:nvPr>
            <p:ph type="sldNum" sz="quarter" idx="10"/>
          </p:nvPr>
        </p:nvSpPr>
        <p:spPr/>
        <p:txBody>
          <a:bodyPr/>
          <a:lstStyle/>
          <a:p>
            <a:fld id="{5930BC76-76F8-4FB8-83AB-63CD4BC2D091}" type="slidenum">
              <a:rPr lang="en-US" smtClean="0"/>
              <a:pPr/>
              <a:t>7</a:t>
            </a:fld>
            <a:endParaRPr lang="fr-FR" dirty="0"/>
          </a:p>
        </p:txBody>
      </p:sp>
    </p:spTree>
    <p:extLst>
      <p:ext uri="{BB962C8B-B14F-4D97-AF65-F5344CB8AC3E}">
        <p14:creationId xmlns:p14="http://schemas.microsoft.com/office/powerpoint/2010/main" val="353191380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200" dirty="0"/>
              <a:t>Dans le cadre de leur travail visant à combattre les VBG, presque toutes les communautés se sentent incapables de contrôler l'agresseur. C'est l'un des plus grands enjeux de la prestation de services. Pourquoi pensez-vous que c'est le cas ? </a:t>
            </a:r>
            <a:endParaRPr lang="fr-FR" sz="1200" dirty="0">
              <a:cs typeface="Arial" pitchFamily="34" charset="0"/>
            </a:endParaRPr>
          </a:p>
          <a:p>
            <a:pPr>
              <a:lnSpc>
                <a:spcPct val="120000"/>
              </a:lnSpc>
              <a:buClr>
                <a:schemeClr val="accent4">
                  <a:lumMod val="75000"/>
                </a:schemeClr>
              </a:buClr>
              <a:buFont typeface="Arial" panose="020B0604020202020204" pitchFamily="34" charset="0"/>
              <a:buChar char="•"/>
            </a:pPr>
            <a:r>
              <a:rPr lang="fr-FR" sz="1200" dirty="0"/>
              <a:t>Le comportement des hommes est souvent accepté, car les hommes ont en général plus de pouvoir</a:t>
            </a:r>
          </a:p>
          <a:p>
            <a:pPr>
              <a:lnSpc>
                <a:spcPct val="120000"/>
              </a:lnSpc>
              <a:buClr>
                <a:schemeClr val="accent4">
                  <a:lumMod val="75000"/>
                </a:schemeClr>
              </a:buClr>
              <a:buFont typeface="Arial" panose="020B0604020202020204" pitchFamily="34" charset="0"/>
              <a:buChar char="•"/>
            </a:pPr>
            <a:r>
              <a:rPr lang="fr-FR" sz="1200" dirty="0"/>
              <a:t> La plupart des sociétés s'en prennent à ce qu'elles pensent pouvoir contrôler : la victime, qui a moins de pouvoir que l'agresseur et qui se trouve dans une position plus vulnérable</a:t>
            </a:r>
          </a:p>
          <a:p>
            <a:pPr>
              <a:lnSpc>
                <a:spcPct val="120000"/>
              </a:lnSpc>
              <a:buClr>
                <a:schemeClr val="accent4">
                  <a:lumMod val="75000"/>
                </a:schemeClr>
              </a:buClr>
              <a:buFont typeface="Arial" panose="020B0604020202020204" pitchFamily="34" charset="0"/>
              <a:buChar char="•"/>
            </a:pPr>
            <a:r>
              <a:rPr lang="fr-FR" sz="1200" dirty="0"/>
              <a:t> Tenir des propos accusateurs envers les victimes est l'un des abus de pouvoir que nous commettons parfois en tant que personnes parlant de la violence</a:t>
            </a:r>
          </a:p>
          <a:p>
            <a:pPr marL="0" marR="0" lvl="0" indent="0" algn="l" defTabSz="914400" rtl="0" eaLnBrk="1" fontAlgn="auto" latinLnBrk="0" hangingPunct="1">
              <a:lnSpc>
                <a:spcPct val="100000"/>
              </a:lnSpc>
              <a:spcBef>
                <a:spcPts val="0"/>
              </a:spcBef>
              <a:spcAft>
                <a:spcPts val="0"/>
              </a:spcAft>
              <a:buClrTx/>
              <a:buSzTx/>
              <a:buFontTx/>
              <a:buNone/>
              <a:tabLst/>
              <a:defRPr/>
            </a:pPr>
            <a:endParaRPr lang="fr-FR" sz="1200" dirty="0">
              <a:cs typeface="Arial"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fr-FR" sz="1200" dirty="0"/>
              <a:t>Par ailleurs, les femmes veulent souvent croire que nous sommes quelque peu différents ou que nous prenons des décisions différentes de la victime. Nous voulons également croire que nous contrôlons notre vie. Si la victime est responsable de l'agression, alors si nous faisons les choses différemment, nous pensons que nous ne serons pas violées ou frappées.</a:t>
            </a:r>
          </a:p>
          <a:p>
            <a:endParaRPr lang="fr-FR" dirty="0"/>
          </a:p>
          <a:p>
            <a:pPr marL="0" marR="0" indent="0" algn="l" defTabSz="914400" rtl="0" eaLnBrk="1" fontAlgn="auto" latinLnBrk="0" hangingPunct="1">
              <a:lnSpc>
                <a:spcPct val="100000"/>
              </a:lnSpc>
              <a:spcBef>
                <a:spcPts val="0"/>
              </a:spcBef>
              <a:spcAft>
                <a:spcPts val="0"/>
              </a:spcAft>
              <a:buClrTx/>
              <a:buSzTx/>
              <a:buFontTx/>
              <a:buNone/>
              <a:tabLst/>
              <a:defRPr/>
            </a:pPr>
            <a:r>
              <a:rPr lang="fr-FR" b="1" dirty="0"/>
              <a:t>*Demandez aux participants comment, selon eux, on se sent lorsqu'on subit de tels jugements. Quelles conséquences cela peut-il avoir sur le bien-être des survivantes ? Repensez à la femme que nous avons vue précédemment dans la session. Comment se sentirait-elle si elle se retrouvait sous le flot de tous ces propos que les gens lui tiennent ? </a:t>
            </a:r>
            <a:r>
              <a:rPr lang="fr-FR" altLang="en-US" b="1" dirty="0">
                <a:latin typeface="Arial" panose="020B0604020202020204" pitchFamily="34" charset="0"/>
              </a:rPr>
              <a:t>Ces attitudes peuvent s'insinuer dans notre travail avec les survivantes. Ce que nous pensons (dans notre tête) et ce que nous ressentons (d'après nos convictions) ne sont pas nécessairement la même chose. Il peut être choquant de réaliser que nous ne sommes pas aussi généreux envers les survivantes que nous aimerions le croire. Nous ne sommes pas toujours conscients des convictions que nous avons ou nous ne nous rappelons pas de les avoir acquises, mais reconnaître nos convictions peut faire de nous des prestataires de services plus efficaces avec les survivantes.</a:t>
            </a:r>
            <a:r>
              <a:rPr lang="fr-FR" b="1" dirty="0"/>
              <a:t>*</a:t>
            </a:r>
          </a:p>
        </p:txBody>
      </p:sp>
      <p:sp>
        <p:nvSpPr>
          <p:cNvPr id="4" name="Slide Number Placeholder 3"/>
          <p:cNvSpPr>
            <a:spLocks noGrp="1"/>
          </p:cNvSpPr>
          <p:nvPr>
            <p:ph type="sldNum" sz="quarter" idx="10"/>
          </p:nvPr>
        </p:nvSpPr>
        <p:spPr/>
        <p:txBody>
          <a:bodyPr/>
          <a:lstStyle/>
          <a:p>
            <a:fld id="{5930BC76-76F8-4FB8-83AB-63CD4BC2D091}" type="slidenum">
              <a:rPr lang="en-US" smtClean="0"/>
              <a:pPr/>
              <a:t>8</a:t>
            </a:fld>
            <a:endParaRPr lang="fr-FR" dirty="0"/>
          </a:p>
        </p:txBody>
      </p:sp>
    </p:spTree>
    <p:extLst>
      <p:ext uri="{BB962C8B-B14F-4D97-AF65-F5344CB8AC3E}">
        <p14:creationId xmlns:p14="http://schemas.microsoft.com/office/powerpoint/2010/main" val="229172650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Slide Image Placeholder 1"/>
          <p:cNvSpPr>
            <a:spLocks noGrp="1" noRot="1" noChangeAspect="1" noTextEdit="1"/>
          </p:cNvSpPr>
          <p:nvPr>
            <p:ph type="sldImg"/>
          </p:nvPr>
        </p:nvSpPr>
        <p:spPr>
          <a:ln/>
        </p:spPr>
      </p:sp>
      <p:sp>
        <p:nvSpPr>
          <p:cNvPr id="3" name="Notes Placeholder 2"/>
          <p:cNvSpPr>
            <a:spLocks noGrp="1"/>
          </p:cNvSpPr>
          <p:nvPr>
            <p:ph type="body" idx="1"/>
          </p:nvPr>
        </p:nvSpPr>
        <p:spPr/>
        <p:txBody>
          <a:bodyPr>
            <a:normAutofit/>
          </a:bodyPr>
          <a:lstStyle/>
          <a:p>
            <a:pPr>
              <a:defRPr/>
            </a:pPr>
            <a:r>
              <a:rPr lang="fr-FR" smtClean="0"/>
              <a:t>Plutôt que de tenir des propos accusateurs envers les victimes, nous voulons favoriser certaines attitudes, au sein de l'IRC comme en nous-mêmes, qui soient « axées sur les survivantes », ce qui signifie qu'elles concernent la survivante, ses expériences, ses besoins et ses priorités. Être axé sur les survivantes signifie accorder davantage d'importance à ce que la survivante veut et à ce dont elle a besoin au lieu de se concentrer sur nous et sur ce que nous pensons.</a:t>
            </a:r>
            <a:endParaRPr lang="fr-FR" dirty="0"/>
          </a:p>
          <a:p>
            <a:pPr>
              <a:defRPr/>
            </a:pPr>
            <a:endParaRPr lang="fr-FR" dirty="0"/>
          </a:p>
          <a:p>
            <a:pPr>
              <a:defRPr/>
            </a:pPr>
            <a:r>
              <a:rPr lang="fr-FR" b="1" dirty="0"/>
              <a:t>*Lisez les attitudes axées sur les survivantes. Discutez de chacune d'entre elles et demandez s'il y a des questions.* </a:t>
            </a:r>
          </a:p>
        </p:txBody>
      </p:sp>
      <p:sp>
        <p:nvSpPr>
          <p:cNvPr id="41988"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panose="020B0604020202020204" pitchFamily="34" charset="0"/>
                <a:ea typeface="ヒラギノ角ゴ Pro W3" pitchFamily="14" charset="-128"/>
              </a:defRPr>
            </a:lvl1pPr>
            <a:lvl2pPr marL="742950" indent="-285750">
              <a:defRPr sz="2400">
                <a:solidFill>
                  <a:schemeClr val="tx1"/>
                </a:solidFill>
                <a:latin typeface="Arial" panose="020B0604020202020204" pitchFamily="34" charset="0"/>
                <a:ea typeface="ヒラギノ角ゴ Pro W3" pitchFamily="14" charset="-128"/>
              </a:defRPr>
            </a:lvl2pPr>
            <a:lvl3pPr marL="1143000" indent="-228600">
              <a:defRPr sz="2400">
                <a:solidFill>
                  <a:schemeClr val="tx1"/>
                </a:solidFill>
                <a:latin typeface="Arial" panose="020B0604020202020204" pitchFamily="34" charset="0"/>
                <a:ea typeface="ヒラギノ角ゴ Pro W3" pitchFamily="14" charset="-128"/>
              </a:defRPr>
            </a:lvl3pPr>
            <a:lvl4pPr marL="1600200" indent="-228600">
              <a:defRPr sz="2400">
                <a:solidFill>
                  <a:schemeClr val="tx1"/>
                </a:solidFill>
                <a:latin typeface="Arial" panose="020B0604020202020204" pitchFamily="34" charset="0"/>
                <a:ea typeface="ヒラギノ角ゴ Pro W3" pitchFamily="14" charset="-128"/>
              </a:defRPr>
            </a:lvl4pPr>
            <a:lvl5pPr marL="2057400" indent="-228600">
              <a:defRPr sz="2400">
                <a:solidFill>
                  <a:schemeClr val="tx1"/>
                </a:solidFill>
                <a:latin typeface="Arial" panose="020B0604020202020204" pitchFamily="34" charset="0"/>
                <a:ea typeface="ヒラギノ角ゴ Pro W3" pitchFamily="1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ヒラギノ角ゴ Pro W3" pitchFamily="1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ヒラギノ角ゴ Pro W3" pitchFamily="1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ヒラギノ角ゴ Pro W3" pitchFamily="1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ヒラギノ角ゴ Pro W3" pitchFamily="14" charset="-128"/>
              </a:defRPr>
            </a:lvl9pPr>
          </a:lstStyle>
          <a:p>
            <a:fld id="{8ED6CEE7-FC7C-456A-88B5-69C0220608E0}" type="slidenum">
              <a:rPr lang="en-US" altLang="en-US" sz="1200">
                <a:solidFill>
                  <a:srgbClr val="000000"/>
                </a:solidFill>
              </a:rPr>
              <a:pPr/>
              <a:t>9</a:t>
            </a:fld>
            <a:endParaRPr lang="fr-FR" altLang="en-US" sz="1200" dirty="0">
              <a:solidFill>
                <a:srgbClr val="000000"/>
              </a:solidFill>
            </a:endParaRPr>
          </a:p>
        </p:txBody>
      </p:sp>
    </p:spTree>
    <p:extLst>
      <p:ext uri="{BB962C8B-B14F-4D97-AF65-F5344CB8AC3E}">
        <p14:creationId xmlns:p14="http://schemas.microsoft.com/office/powerpoint/2010/main" val="367493809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2.jpeg"/><Relationship Id="rId1" Type="http://schemas.openxmlformats.org/officeDocument/2006/relationships/slideMaster" Target="../slideMasters/slideMaster1.xml"/><Relationship Id="rId5" Type="http://schemas.openxmlformats.org/officeDocument/2006/relationships/image" Target="../media/image8.png"/><Relationship Id="rId4" Type="http://schemas.openxmlformats.org/officeDocument/2006/relationships/image" Target="../media/image14.png"/></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2.jpeg"/><Relationship Id="rId1" Type="http://schemas.openxmlformats.org/officeDocument/2006/relationships/slideMaster" Target="../slideMasters/slideMaster1.xml"/><Relationship Id="rId5" Type="http://schemas.openxmlformats.org/officeDocument/2006/relationships/image" Target="../media/image8.png"/><Relationship Id="rId4" Type="http://schemas.openxmlformats.org/officeDocument/2006/relationships/image" Target="../media/image16.png"/></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8.png"/></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8.png"/></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2.jpeg"/><Relationship Id="rId1" Type="http://schemas.openxmlformats.org/officeDocument/2006/relationships/slideMaster" Target="../slideMasters/slideMaster1.xml"/><Relationship Id="rId5" Type="http://schemas.openxmlformats.org/officeDocument/2006/relationships/image" Target="../media/image8.png"/><Relationship Id="rId4" Type="http://schemas.openxmlformats.org/officeDocument/2006/relationships/image" Target="../media/image10.png"/></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2.jpeg"/><Relationship Id="rId1" Type="http://schemas.openxmlformats.org/officeDocument/2006/relationships/slideMaster" Target="../slideMasters/slideMaster1.xml"/><Relationship Id="rId5" Type="http://schemas.openxmlformats.org/officeDocument/2006/relationships/image" Target="../media/image8.png"/><Relationship Id="rId4" Type="http://schemas.openxmlformats.org/officeDocument/2006/relationships/image" Target="../media/image12.pn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over Option 1">
    <p:spTree>
      <p:nvGrpSpPr>
        <p:cNvPr id="1" name=""/>
        <p:cNvGrpSpPr/>
        <p:nvPr/>
      </p:nvGrpSpPr>
      <p:grpSpPr>
        <a:xfrm>
          <a:off x="0" y="0"/>
          <a:ext cx="0" cy="0"/>
          <a:chOff x="0" y="0"/>
          <a:chExt cx="0" cy="0"/>
        </a:xfrm>
      </p:grpSpPr>
      <p:pic>
        <p:nvPicPr>
          <p:cNvPr id="2" name="Picture 6" descr="IRC-Guidlines-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3" name="Title 1"/>
          <p:cNvSpPr txBox="1">
            <a:spLocks/>
          </p:cNvSpPr>
          <p:nvPr userDrawn="1"/>
        </p:nvSpPr>
        <p:spPr>
          <a:xfrm>
            <a:off x="982663" y="1268413"/>
            <a:ext cx="10244137" cy="661987"/>
          </a:xfrm>
          <a:prstGeom prst="rect">
            <a:avLst/>
          </a:prstGeom>
        </p:spPr>
        <p:txBody>
          <a:bodyPr/>
          <a:lstStyle>
            <a:lvl1pPr algn="l" defTabSz="914400" rtl="0" eaLnBrk="1" latinLnBrk="0" hangingPunct="1">
              <a:lnSpc>
                <a:spcPct val="100000"/>
              </a:lnSpc>
              <a:spcBef>
                <a:spcPct val="0"/>
              </a:spcBef>
              <a:buNone/>
              <a:defRPr sz="6000" kern="1200" cap="all" spc="200" baseline="0">
                <a:solidFill>
                  <a:schemeClr val="bg1"/>
                </a:solidFill>
                <a:latin typeface="+mj-lt"/>
                <a:ea typeface="+mj-ea"/>
                <a:cs typeface="+mj-cs"/>
              </a:defRPr>
            </a:lvl1pPr>
          </a:lstStyle>
          <a:p>
            <a:pPr>
              <a:defRPr/>
            </a:pPr>
            <a:r>
              <a:rPr lang="fr-FR" sz="2800" dirty="0">
                <a:solidFill>
                  <a:prstClr val="white"/>
                </a:solidFill>
              </a:rPr>
              <a:t>Module 1</a:t>
            </a:r>
          </a:p>
        </p:txBody>
      </p:sp>
      <p:sp>
        <p:nvSpPr>
          <p:cNvPr id="4" name="Rectangle 3"/>
          <p:cNvSpPr/>
          <p:nvPr userDrawn="1"/>
        </p:nvSpPr>
        <p:spPr>
          <a:xfrm>
            <a:off x="592138" y="1116013"/>
            <a:ext cx="10907712" cy="2487612"/>
          </a:xfrm>
          <a:prstGeom prst="rect">
            <a:avLst/>
          </a:prstGeom>
          <a:ln>
            <a:no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cxnSp>
        <p:nvCxnSpPr>
          <p:cNvPr id="5" name="Straight Connector 4"/>
          <p:cNvCxnSpPr/>
          <p:nvPr userDrawn="1"/>
        </p:nvCxnSpPr>
        <p:spPr>
          <a:xfrm>
            <a:off x="871538" y="2971800"/>
            <a:ext cx="10104437" cy="0"/>
          </a:xfrm>
          <a:prstGeom prst="line">
            <a:avLst/>
          </a:prstGeom>
          <a:ln w="76200" cmpd="sng">
            <a:solidFill>
              <a:schemeClr val="accent1"/>
            </a:solidFill>
          </a:ln>
        </p:spPr>
        <p:style>
          <a:lnRef idx="2">
            <a:schemeClr val="accent1"/>
          </a:lnRef>
          <a:fillRef idx="0">
            <a:schemeClr val="accent1"/>
          </a:fillRef>
          <a:effectRef idx="1">
            <a:schemeClr val="accent1"/>
          </a:effectRef>
          <a:fontRef idx="minor">
            <a:schemeClr val="tx1"/>
          </a:fontRef>
        </p:style>
      </p:cxnSp>
      <p:sp>
        <p:nvSpPr>
          <p:cNvPr id="6" name="Title 1"/>
          <p:cNvSpPr txBox="1">
            <a:spLocks/>
          </p:cNvSpPr>
          <p:nvPr userDrawn="1"/>
        </p:nvSpPr>
        <p:spPr>
          <a:xfrm>
            <a:off x="809625" y="1439863"/>
            <a:ext cx="9682884" cy="1427162"/>
          </a:xfrm>
          <a:prstGeom prst="rect">
            <a:avLst/>
          </a:prstGeom>
        </p:spPr>
        <p:txBody>
          <a:bodyPr/>
          <a:lstStyle>
            <a:lvl1pPr algn="l" defTabSz="914400" rtl="0" eaLnBrk="1" latinLnBrk="0" hangingPunct="1">
              <a:lnSpc>
                <a:spcPct val="100000"/>
              </a:lnSpc>
              <a:spcBef>
                <a:spcPct val="0"/>
              </a:spcBef>
              <a:buNone/>
              <a:defRPr sz="6000" kern="1200" cap="all" spc="300" baseline="0">
                <a:solidFill>
                  <a:schemeClr val="bg1"/>
                </a:solidFill>
                <a:latin typeface="+mj-lt"/>
                <a:ea typeface="+mj-ea"/>
                <a:cs typeface="+mj-cs"/>
              </a:defRPr>
            </a:lvl1pPr>
          </a:lstStyle>
          <a:p>
            <a:pPr>
              <a:defRPr/>
            </a:pPr>
            <a:r>
              <a:rPr lang="fr-FR" sz="2800" dirty="0">
                <a:solidFill>
                  <a:prstClr val="black"/>
                </a:solidFill>
              </a:rPr>
              <a:t>FORMATION INTER-AGENCE SUR LA GESTION DES CAS DE VIOLENCE BASÉE SUR LE GENRE</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 preserve="1">
  <p:cSld name="7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2.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4"/>
              </a:buClr>
              <a:buSzPct val="100000"/>
              <a:buFontTx/>
              <a:buBlip>
                <a:blip r:embed="rId4"/>
              </a:buBlip>
              <a:defRPr sz="2000" spc="0"/>
            </a:lvl1pPr>
            <a:lvl2pPr marL="265176" indent="-137160">
              <a:buClr>
                <a:schemeClr val="accent4"/>
              </a:buClr>
              <a:buSzPct val="100000"/>
              <a:buFontTx/>
              <a:buBlip>
                <a:blip r:embed="rId4"/>
              </a:buBlip>
              <a:defRPr/>
            </a:lvl2pPr>
            <a:lvl3pPr marL="448056" indent="-137160">
              <a:buClr>
                <a:schemeClr val="accent4"/>
              </a:buClr>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a:t>Click to edit Master text styles</a:t>
            </a:r>
          </a:p>
          <a:p>
            <a:pPr lvl="1"/>
            <a:r>
              <a:rPr lang="en-US" dirty="0"/>
              <a:t>Second level</a:t>
            </a:r>
          </a:p>
          <a:p>
            <a:pPr lvl="2"/>
            <a:r>
              <a:rPr lang="en-US" dirty="0"/>
              <a:t>Third level</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 preserve="1">
  <p:cSld name="8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Yellow.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6"/>
              </a:buClr>
              <a:buSzPct val="100000"/>
              <a:buFontTx/>
              <a:buBlip>
                <a:blip r:embed="rId4"/>
              </a:buBlip>
              <a:defRPr sz="2000" spc="0"/>
            </a:lvl1pPr>
            <a:lvl2pPr marL="265176" indent="-137160">
              <a:buClr>
                <a:schemeClr val="accent6"/>
              </a:buClr>
              <a:buSzPct val="100000"/>
              <a:buFontTx/>
              <a:buBlip>
                <a:blip r:embed="rId4"/>
              </a:buBlip>
              <a:defRPr/>
            </a:lvl2pPr>
            <a:lvl3pPr marL="448056" indent="-137160">
              <a:buClr>
                <a:schemeClr val="accent6"/>
              </a:buClr>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a:t>Click to edit Master text styles</a:t>
            </a:r>
          </a:p>
          <a:p>
            <a:pPr lvl="1"/>
            <a:r>
              <a:rPr lang="en-US" dirty="0"/>
              <a:t>Second level</a:t>
            </a:r>
          </a:p>
          <a:p>
            <a:pPr lvl="2"/>
            <a:r>
              <a:rPr lang="en-US" dirty="0"/>
              <a:t>Third level</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pic>
        <p:nvPicPr>
          <p:cNvPr id="4"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a:t>Click to edit Master text styles</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9_Title and Content">
    <p:spTree>
      <p:nvGrpSpPr>
        <p:cNvPr id="1" name=""/>
        <p:cNvGrpSpPr/>
        <p:nvPr/>
      </p:nvGrpSpPr>
      <p:grpSpPr>
        <a:xfrm>
          <a:off x="0" y="0"/>
          <a:ext cx="0" cy="0"/>
          <a:chOff x="0" y="0"/>
          <a:chExt cx="0" cy="0"/>
        </a:xfrm>
      </p:grpSpPr>
      <p:pic>
        <p:nvPicPr>
          <p:cNvPr id="4" name="Picture 6" descr="IRC-Top-Border-Green.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a:t>Click to edit Master text styles</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10_Title and Content">
    <p:spTree>
      <p:nvGrpSpPr>
        <p:cNvPr id="1" name=""/>
        <p:cNvGrpSpPr/>
        <p:nvPr/>
      </p:nvGrpSpPr>
      <p:grpSpPr>
        <a:xfrm>
          <a:off x="0" y="0"/>
          <a:ext cx="0" cy="0"/>
          <a:chOff x="0" y="0"/>
          <a:chExt cx="0" cy="0"/>
        </a:xfrm>
      </p:grpSpPr>
      <p:pic>
        <p:nvPicPr>
          <p:cNvPr id="4" name="Picture 6" descr="IRC-Top-Border-3.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a:t>Click to edit Master text styles</a:t>
            </a: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11_Title and Content">
    <p:spTree>
      <p:nvGrpSpPr>
        <p:cNvPr id="1" name=""/>
        <p:cNvGrpSpPr/>
        <p:nvPr/>
      </p:nvGrpSpPr>
      <p:grpSpPr>
        <a:xfrm>
          <a:off x="0" y="0"/>
          <a:ext cx="0" cy="0"/>
          <a:chOff x="0" y="0"/>
          <a:chExt cx="0" cy="0"/>
        </a:xfrm>
      </p:grpSpPr>
      <p:pic>
        <p:nvPicPr>
          <p:cNvPr id="4" name="Picture 6" descr="IRC-Top-Border-Purple.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a:t>Click to edit Master text styles</a:t>
            </a: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12_Title and Content">
    <p:spTree>
      <p:nvGrpSpPr>
        <p:cNvPr id="1" name=""/>
        <p:cNvGrpSpPr/>
        <p:nvPr/>
      </p:nvGrpSpPr>
      <p:grpSpPr>
        <a:xfrm>
          <a:off x="0" y="0"/>
          <a:ext cx="0" cy="0"/>
          <a:chOff x="0" y="0"/>
          <a:chExt cx="0" cy="0"/>
        </a:xfrm>
      </p:grpSpPr>
      <p:pic>
        <p:nvPicPr>
          <p:cNvPr id="4" name="Picture 6" descr="IRC-Top-Border-2.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a:t>Click to edit Master text styles</a:t>
            </a: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_Comparison">
    <p:spTree>
      <p:nvGrpSpPr>
        <p:cNvPr id="1" name=""/>
        <p:cNvGrpSpPr/>
        <p:nvPr/>
      </p:nvGrpSpPr>
      <p:grpSpPr>
        <a:xfrm>
          <a:off x="0" y="0"/>
          <a:ext cx="0" cy="0"/>
          <a:chOff x="0" y="0"/>
          <a:chExt cx="0" cy="0"/>
        </a:xfrm>
      </p:grpSpPr>
      <p:pic>
        <p:nvPicPr>
          <p:cNvPr id="7" name="Picture 6" descr="IRC-Top-Border-3.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45"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Text Placeholder 2"/>
          <p:cNvSpPr>
            <a:spLocks noGrp="1"/>
          </p:cNvSpPr>
          <p:nvPr>
            <p:ph type="body" idx="1"/>
          </p:nvPr>
        </p:nvSpPr>
        <p:spPr>
          <a:xfrm>
            <a:off x="706628"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3"/>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024128" y="3143250"/>
            <a:ext cx="4436872" cy="2973917"/>
          </a:xfrm>
        </p:spPr>
        <p:txBody>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4" name="Text Placeholder 2"/>
          <p:cNvSpPr>
            <a:spLocks noGrp="1"/>
          </p:cNvSpPr>
          <p:nvPr>
            <p:ph type="body" idx="13"/>
          </p:nvPr>
        </p:nvSpPr>
        <p:spPr>
          <a:xfrm>
            <a:off x="6351073"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3"/>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35" name="Content Placeholder 3"/>
          <p:cNvSpPr>
            <a:spLocks noGrp="1"/>
          </p:cNvSpPr>
          <p:nvPr>
            <p:ph sz="half" idx="14"/>
          </p:nvPr>
        </p:nvSpPr>
        <p:spPr>
          <a:xfrm>
            <a:off x="6668573" y="3143250"/>
            <a:ext cx="4436872" cy="2973917"/>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pic>
        <p:nvPicPr>
          <p:cNvPr id="6" name="Picture 6" descr="IRC-Top-Border-2.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15" name="Title 1"/>
          <p:cNvSpPr>
            <a:spLocks noGrp="1"/>
          </p:cNvSpPr>
          <p:nvPr>
            <p:ph type="title"/>
          </p:nvPr>
        </p:nvSpPr>
        <p:spPr>
          <a:xfrm>
            <a:off x="375016" y="204215"/>
            <a:ext cx="11435983" cy="1136341"/>
          </a:xfrm>
        </p:spPr>
        <p:txBody>
          <a:bodyPr/>
          <a:lstStyle>
            <a:lvl1pPr>
              <a:defRPr sz="40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5715000" y="2234060"/>
            <a:ext cx="5678424" cy="3946607"/>
          </a:xfrm>
        </p:spPr>
        <p:txBody>
          <a:bodyPr/>
          <a:lstStyle>
            <a:lvl1pPr>
              <a:defRPr sz="2400" spc="20"/>
            </a:lvl1pPr>
            <a:lvl2pPr>
              <a:defRPr sz="2000" spc="20"/>
            </a:lvl2pPr>
            <a:lvl3pPr>
              <a:defRPr sz="1600" spc="20"/>
            </a:lvl3pPr>
            <a:lvl4pPr>
              <a:defRPr sz="1600" spc="20"/>
            </a:lvl4pPr>
            <a:lvl5pPr>
              <a:defRPr sz="1600" spc="2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024128" y="3908778"/>
            <a:ext cx="4389120" cy="2271889"/>
          </a:xfrm>
        </p:spPr>
        <p:txBody>
          <a:bodyPr lIns="91440" rIns="91440">
            <a:normAutofit/>
          </a:bodyPr>
          <a:lstStyle>
            <a:lvl1pPr marL="0" indent="0">
              <a:lnSpc>
                <a:spcPct val="108000"/>
              </a:lnSpc>
              <a:spcBef>
                <a:spcPts val="600"/>
              </a:spcBef>
              <a:buNone/>
              <a:defRPr sz="2400" spc="2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6" name="Text Placeholder 3"/>
          <p:cNvSpPr>
            <a:spLocks noGrp="1"/>
          </p:cNvSpPr>
          <p:nvPr>
            <p:ph type="body" sz="half" idx="10"/>
          </p:nvPr>
        </p:nvSpPr>
        <p:spPr>
          <a:xfrm>
            <a:off x="1024128" y="1975557"/>
            <a:ext cx="4389120" cy="1580444"/>
          </a:xfrm>
        </p:spPr>
        <p:txBody>
          <a:bodyPr lIns="91440" rIns="91440" anchor="b">
            <a:noAutofit/>
          </a:bodyPr>
          <a:lstStyle>
            <a:lvl1pPr marL="0" indent="0">
              <a:lnSpc>
                <a:spcPct val="100000"/>
              </a:lnSpc>
              <a:spcBef>
                <a:spcPts val="600"/>
              </a:spcBef>
              <a:buNone/>
              <a:defRPr sz="4400" b="0" i="0" spc="20">
                <a:solidFill>
                  <a:srgbClr val="F3C317"/>
                </a:solidFill>
                <a:latin typeface="+mj-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 preserve="1">
  <p:cSld name="2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1.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5" name="Rectangle 4"/>
          <p:cNvSpPr/>
          <p:nvPr userDrawn="1"/>
        </p:nvSpPr>
        <p:spPr>
          <a:xfrm>
            <a:off x="620713" y="2144713"/>
            <a:ext cx="4868862" cy="2089150"/>
          </a:xfrm>
          <a:prstGeom prst="rect">
            <a:avLst/>
          </a:prstGeom>
          <a:noFill/>
          <a:ln w="76200" cmpd="sng"/>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SzPct val="100000"/>
              <a:buFontTx/>
              <a:buBlip>
                <a:blip r:embed="rId4"/>
              </a:buBlip>
              <a:defRPr sz="2000" spc="0"/>
            </a:lvl1pPr>
            <a:lvl2pPr marL="265176" indent="-137160">
              <a:buSzPct val="100000"/>
              <a:buFontTx/>
              <a:buBlip>
                <a:blip r:embed="rId4"/>
              </a:buBlip>
              <a:defRPr/>
            </a:lvl2pPr>
            <a:lvl3pPr marL="448056" indent="-137160">
              <a:buSzPct val="100000"/>
              <a:buFontTx/>
              <a:buBlip>
                <a:blip r:embed="rId4"/>
              </a:buBlip>
              <a:defRPr/>
            </a:lvl3pPr>
            <a:lvl4pPr marL="594360" indent="-137160">
              <a:buSzPct val="100000"/>
              <a:buFontTx/>
              <a:buBlip>
                <a:blip r:embed="rId4"/>
              </a:buBlip>
              <a:defRPr/>
            </a:lvl4pPr>
            <a:lvl5pPr marL="777240" indent="-137160">
              <a:buSzPct val="100000"/>
              <a:buFontTx/>
              <a:buBlip>
                <a:blip r:embed="rId4"/>
              </a:buBlip>
              <a:defRPr/>
            </a:lvl5pPr>
          </a:lstStyle>
          <a:p>
            <a:pPr lvl="0"/>
            <a:r>
              <a:rPr lang="en-US"/>
              <a:t>Click to edit Master text styles</a:t>
            </a:r>
          </a:p>
          <a:p>
            <a:pPr lvl="1"/>
            <a:r>
              <a:rPr lang="en-US"/>
              <a:t>Second level</a:t>
            </a:r>
          </a:p>
          <a:p>
            <a:pPr lvl="2"/>
            <a:r>
              <a:rPr lang="en-US"/>
              <a:t>Third level</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over Option 2">
    <p:spTree>
      <p:nvGrpSpPr>
        <p:cNvPr id="1" name=""/>
        <p:cNvGrpSpPr/>
        <p:nvPr/>
      </p:nvGrpSpPr>
      <p:grpSpPr>
        <a:xfrm>
          <a:off x="0" y="0"/>
          <a:ext cx="0" cy="0"/>
          <a:chOff x="0" y="0"/>
          <a:chExt cx="0" cy="0"/>
        </a:xfrm>
      </p:grpSpPr>
      <p:pic>
        <p:nvPicPr>
          <p:cNvPr id="5" name="Picture 6" descr="IRC-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a:t>Click to edit Master title style</a:t>
            </a:r>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a:t>Click to edit Master text styles</a:t>
            </a: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pic>
        <p:nvPicPr>
          <p:cNvPr id="7"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grpSp>
        <p:nvGrpSpPr>
          <p:cNvPr id="2" name="Group 7"/>
          <p:cNvGrpSpPr>
            <a:grpSpLocks/>
          </p:cNvGrpSpPr>
          <p:nvPr userDrawn="1"/>
        </p:nvGrpSpPr>
        <p:grpSpPr bwMode="auto">
          <a:xfrm>
            <a:off x="860425" y="1974850"/>
            <a:ext cx="4811713" cy="4318000"/>
            <a:chOff x="860776" y="1975557"/>
            <a:chExt cx="4811891" cy="4317998"/>
          </a:xfrm>
        </p:grpSpPr>
        <p:cxnSp>
          <p:nvCxnSpPr>
            <p:cNvPr id="9" name="Straight Connector 8"/>
            <p:cNvCxnSpPr/>
            <p:nvPr userDrawn="1"/>
          </p:nvCxnSpPr>
          <p:spPr>
            <a:xfrm flipV="1">
              <a:off x="875065" y="1975557"/>
              <a:ext cx="0" cy="21590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userDrawn="1"/>
          </p:nvCxnSpPr>
          <p:spPr>
            <a:xfrm>
              <a:off x="860776" y="2018420"/>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userDrawn="1"/>
          </p:nvCxnSpPr>
          <p:spPr>
            <a:xfrm>
              <a:off x="860776" y="6293555"/>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userDrawn="1"/>
          </p:nvCxnSpPr>
          <p:spPr>
            <a:xfrm flipV="1">
              <a:off x="5629802" y="2018420"/>
              <a:ext cx="0" cy="4260848"/>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3" name="Straight Connector 12"/>
            <p:cNvCxnSpPr/>
            <p:nvPr userDrawn="1"/>
          </p:nvCxnSpPr>
          <p:spPr>
            <a:xfrm flipV="1">
              <a:off x="898877" y="3121731"/>
              <a:ext cx="0" cy="3157537"/>
            </a:xfrm>
            <a:prstGeom prst="line">
              <a:avLst/>
            </a:prstGeom>
            <a:ln w="76200" cmpd="sng"/>
          </p:spPr>
          <p:style>
            <a:lnRef idx="2">
              <a:schemeClr val="accent1"/>
            </a:lnRef>
            <a:fillRef idx="0">
              <a:schemeClr val="accent1"/>
            </a:fillRef>
            <a:effectRef idx="1">
              <a:schemeClr val="accent1"/>
            </a:effectRef>
            <a:fontRef idx="minor">
              <a:schemeClr val="tx1"/>
            </a:fontRef>
          </p:style>
        </p:cxnSp>
      </p:grpSp>
      <p:grpSp>
        <p:nvGrpSpPr>
          <p:cNvPr id="5" name="Group 13"/>
          <p:cNvGrpSpPr>
            <a:grpSpLocks/>
          </p:cNvGrpSpPr>
          <p:nvPr userDrawn="1"/>
        </p:nvGrpSpPr>
        <p:grpSpPr bwMode="auto">
          <a:xfrm>
            <a:off x="6505575" y="1974850"/>
            <a:ext cx="4811713" cy="4318000"/>
            <a:chOff x="860776" y="1975557"/>
            <a:chExt cx="4811891" cy="4317998"/>
          </a:xfrm>
        </p:grpSpPr>
        <p:cxnSp>
          <p:nvCxnSpPr>
            <p:cNvPr id="15" name="Straight Connector 14"/>
            <p:cNvCxnSpPr/>
            <p:nvPr userDrawn="1"/>
          </p:nvCxnSpPr>
          <p:spPr>
            <a:xfrm flipV="1">
              <a:off x="875065" y="1975557"/>
              <a:ext cx="0" cy="21590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userDrawn="1"/>
          </p:nvCxnSpPr>
          <p:spPr>
            <a:xfrm>
              <a:off x="860776" y="2018420"/>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userDrawn="1"/>
          </p:nvCxnSpPr>
          <p:spPr>
            <a:xfrm>
              <a:off x="860776" y="6293555"/>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userDrawn="1"/>
          </p:nvCxnSpPr>
          <p:spPr>
            <a:xfrm flipV="1">
              <a:off x="5629802" y="2018420"/>
              <a:ext cx="0" cy="4260848"/>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V="1">
              <a:off x="898877" y="3121731"/>
              <a:ext cx="0" cy="3157537"/>
            </a:xfrm>
            <a:prstGeom prst="line">
              <a:avLst/>
            </a:prstGeom>
            <a:ln w="76200" cmpd="sng"/>
          </p:spPr>
          <p:style>
            <a:lnRef idx="2">
              <a:schemeClr val="accent1"/>
            </a:lnRef>
            <a:fillRef idx="0">
              <a:schemeClr val="accent1"/>
            </a:fillRef>
            <a:effectRef idx="1">
              <a:schemeClr val="accent1"/>
            </a:effectRef>
            <a:fontRef idx="minor">
              <a:schemeClr val="tx1"/>
            </a:fontRef>
          </p:style>
        </p:cxnSp>
      </p:grpSp>
      <p:sp>
        <p:nvSpPr>
          <p:cNvPr id="45"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Text Placeholder 2"/>
          <p:cNvSpPr>
            <a:spLocks noGrp="1"/>
          </p:cNvSpPr>
          <p:nvPr>
            <p:ph type="body" idx="1"/>
          </p:nvPr>
        </p:nvSpPr>
        <p:spPr>
          <a:xfrm>
            <a:off x="706628"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1"/>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024128" y="3143250"/>
            <a:ext cx="4436872" cy="2973917"/>
          </a:xfrm>
        </p:spPr>
        <p:txBody>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4" name="Text Placeholder 2"/>
          <p:cNvSpPr>
            <a:spLocks noGrp="1"/>
          </p:cNvSpPr>
          <p:nvPr>
            <p:ph type="body" idx="13"/>
          </p:nvPr>
        </p:nvSpPr>
        <p:spPr>
          <a:xfrm>
            <a:off x="6351073"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1"/>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35" name="Content Placeholder 3"/>
          <p:cNvSpPr>
            <a:spLocks noGrp="1"/>
          </p:cNvSpPr>
          <p:nvPr>
            <p:ph sz="half" idx="14"/>
          </p:nvPr>
        </p:nvSpPr>
        <p:spPr>
          <a:xfrm>
            <a:off x="6668573" y="3143250"/>
            <a:ext cx="4436872" cy="2973917"/>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pic>
        <p:nvPicPr>
          <p:cNvPr id="5"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14"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sz="half" idx="1"/>
          </p:nvPr>
        </p:nvSpPr>
        <p:spPr>
          <a:xfrm>
            <a:off x="1024128" y="2286000"/>
            <a:ext cx="4754880" cy="4023360"/>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989320" y="2286000"/>
            <a:ext cx="4754880" cy="4023360"/>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1_Content with Caption">
    <p:spTree>
      <p:nvGrpSpPr>
        <p:cNvPr id="1" name=""/>
        <p:cNvGrpSpPr/>
        <p:nvPr/>
      </p:nvGrpSpPr>
      <p:grpSpPr>
        <a:xfrm>
          <a:off x="0" y="0"/>
          <a:ext cx="0" cy="0"/>
          <a:chOff x="0" y="0"/>
          <a:chExt cx="0" cy="0"/>
        </a:xfrm>
      </p:grpSpPr>
      <p:pic>
        <p:nvPicPr>
          <p:cNvPr id="6"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cxnSp>
        <p:nvCxnSpPr>
          <p:cNvPr id="7" name="Straight Connector 6"/>
          <p:cNvCxnSpPr/>
          <p:nvPr userDrawn="1"/>
        </p:nvCxnSpPr>
        <p:spPr>
          <a:xfrm>
            <a:off x="1085850" y="3725863"/>
            <a:ext cx="4332288" cy="0"/>
          </a:xfrm>
          <a:prstGeom prst="line">
            <a:avLst/>
          </a:prstGeom>
          <a:ln w="76200" cmpd="sng">
            <a:solidFill>
              <a:schemeClr val="bg2"/>
            </a:solidFill>
          </a:ln>
        </p:spPr>
        <p:style>
          <a:lnRef idx="2">
            <a:schemeClr val="accent1"/>
          </a:lnRef>
          <a:fillRef idx="0">
            <a:schemeClr val="accent1"/>
          </a:fillRef>
          <a:effectRef idx="1">
            <a:schemeClr val="accent1"/>
          </a:effectRef>
          <a:fontRef idx="minor">
            <a:schemeClr val="tx1"/>
          </a:fontRef>
        </p:style>
      </p:cxnSp>
      <p:sp>
        <p:nvSpPr>
          <p:cNvPr id="15" name="Title 1"/>
          <p:cNvSpPr>
            <a:spLocks noGrp="1"/>
          </p:cNvSpPr>
          <p:nvPr>
            <p:ph type="title"/>
          </p:nvPr>
        </p:nvSpPr>
        <p:spPr>
          <a:xfrm>
            <a:off x="375016" y="204215"/>
            <a:ext cx="11435983" cy="1136341"/>
          </a:xfrm>
        </p:spPr>
        <p:txBody>
          <a:bodyPr/>
          <a:lstStyle>
            <a:lvl1pPr>
              <a:defRPr sz="40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5715000" y="2234060"/>
            <a:ext cx="5678424" cy="3946607"/>
          </a:xfrm>
        </p:spPr>
        <p:txBody>
          <a:bodyPr/>
          <a:lstStyle>
            <a:lvl1pPr>
              <a:defRPr sz="2400" spc="20"/>
            </a:lvl1pPr>
            <a:lvl2pPr>
              <a:defRPr sz="2000" spc="20"/>
            </a:lvl2pPr>
            <a:lvl3pPr>
              <a:defRPr sz="1600" spc="20"/>
            </a:lvl3pPr>
            <a:lvl4pPr>
              <a:defRPr sz="1600" spc="20"/>
            </a:lvl4pPr>
            <a:lvl5pPr>
              <a:defRPr sz="1600" spc="2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024128" y="3908778"/>
            <a:ext cx="4389120" cy="2271889"/>
          </a:xfrm>
        </p:spPr>
        <p:txBody>
          <a:bodyPr lIns="91440" rIns="91440">
            <a:normAutofit/>
          </a:bodyPr>
          <a:lstStyle>
            <a:lvl1pPr marL="0" indent="0">
              <a:lnSpc>
                <a:spcPct val="108000"/>
              </a:lnSpc>
              <a:spcBef>
                <a:spcPts val="600"/>
              </a:spcBef>
              <a:buNone/>
              <a:defRPr sz="2400" spc="2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6" name="Text Placeholder 3"/>
          <p:cNvSpPr>
            <a:spLocks noGrp="1"/>
          </p:cNvSpPr>
          <p:nvPr>
            <p:ph type="body" sz="half" idx="10"/>
          </p:nvPr>
        </p:nvSpPr>
        <p:spPr>
          <a:xfrm>
            <a:off x="1024128" y="1975557"/>
            <a:ext cx="4389120" cy="1580444"/>
          </a:xfrm>
        </p:spPr>
        <p:txBody>
          <a:bodyPr lIns="91440" rIns="91440" anchor="b">
            <a:noAutofit/>
          </a:bodyPr>
          <a:lstStyle>
            <a:lvl1pPr marL="0" indent="0">
              <a:lnSpc>
                <a:spcPct val="100000"/>
              </a:lnSpc>
              <a:spcBef>
                <a:spcPts val="600"/>
              </a:spcBef>
              <a:buNone/>
              <a:defRPr sz="4400" b="0" i="0" spc="20">
                <a:solidFill>
                  <a:schemeClr val="accent1"/>
                </a:solidFill>
                <a:latin typeface="+mj-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3_Title and Content">
    <p:spTree>
      <p:nvGrpSpPr>
        <p:cNvPr id="1" name=""/>
        <p:cNvGrpSpPr/>
        <p:nvPr/>
      </p:nvGrpSpPr>
      <p:grpSpPr>
        <a:xfrm>
          <a:off x="0" y="0"/>
          <a:ext cx="0" cy="0"/>
          <a:chOff x="0" y="0"/>
          <a:chExt cx="0" cy="0"/>
        </a:xfrm>
      </p:grpSpPr>
      <p:pic>
        <p:nvPicPr>
          <p:cNvPr id="6" name="Picture 6" descr="IRC-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7" name="Rectangle 6"/>
          <p:cNvSpPr/>
          <p:nvPr userDrawn="1"/>
        </p:nvSpPr>
        <p:spPr>
          <a:xfrm>
            <a:off x="0" y="1552575"/>
            <a:ext cx="12192000" cy="5305425"/>
          </a:xfrm>
          <a:prstGeom prst="rect">
            <a:avLst/>
          </a:prstGeom>
          <a:ln>
            <a:solidFill>
              <a:schemeClr val="bg1"/>
            </a:solidFill>
          </a:ln>
        </p:spPr>
        <p:style>
          <a:lnRef idx="2">
            <a:schemeClr val="accent2"/>
          </a:lnRef>
          <a:fillRef idx="1">
            <a:schemeClr val="lt1"/>
          </a:fillRef>
          <a:effectRef idx="0">
            <a:schemeClr val="accent2"/>
          </a:effectRef>
          <a:fontRef idx="minor">
            <a:schemeClr val="dk1"/>
          </a:fontRef>
        </p:style>
        <p:txBody>
          <a:bodyPr anchor="ctr"/>
          <a:lstStyle/>
          <a:p>
            <a:pPr algn="ctr">
              <a:defRPr/>
            </a:pPr>
            <a:endParaRPr lang="en-US" dirty="0">
              <a:solidFill>
                <a:prstClr val="black"/>
              </a:solidFill>
            </a:endParaRPr>
          </a:p>
        </p:txBody>
      </p:sp>
      <p:sp>
        <p:nvSpPr>
          <p:cNvPr id="8" name="Rectangle 7"/>
          <p:cNvSpPr/>
          <p:nvPr userDrawn="1"/>
        </p:nvSpPr>
        <p:spPr>
          <a:xfrm>
            <a:off x="2840038" y="2003425"/>
            <a:ext cx="6526212" cy="1187450"/>
          </a:xfrm>
          <a:prstGeom prst="rect">
            <a:avLst/>
          </a:prstGeom>
          <a:noFill/>
          <a:ln w="76200" cmpd="sng">
            <a:solidFill>
              <a:schemeClr val="accent3"/>
            </a:solid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9" name="Rectangle 8"/>
          <p:cNvSpPr/>
          <p:nvPr userDrawn="1"/>
        </p:nvSpPr>
        <p:spPr>
          <a:xfrm>
            <a:off x="2840038" y="3597275"/>
            <a:ext cx="6526212" cy="1187450"/>
          </a:xfrm>
          <a:prstGeom prst="rect">
            <a:avLst/>
          </a:prstGeom>
          <a:noFill/>
          <a:ln w="76200" cmpd="sng">
            <a:solidFill>
              <a:schemeClr val="accent5"/>
            </a:solid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10" name="Rectangle 9"/>
          <p:cNvSpPr/>
          <p:nvPr userDrawn="1"/>
        </p:nvSpPr>
        <p:spPr>
          <a:xfrm>
            <a:off x="2840038" y="5207000"/>
            <a:ext cx="6526212" cy="1187450"/>
          </a:xfrm>
          <a:prstGeom prst="rect">
            <a:avLst/>
          </a:prstGeom>
          <a:noFill/>
          <a:ln w="76200" cmpd="sng">
            <a:solidFill>
              <a:schemeClr val="accent6"/>
            </a:solid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2" name="Title 1"/>
          <p:cNvSpPr>
            <a:spLocks noGrp="1"/>
          </p:cNvSpPr>
          <p:nvPr>
            <p:ph type="title"/>
          </p:nvPr>
        </p:nvSpPr>
        <p:spPr>
          <a:xfrm>
            <a:off x="375016" y="204215"/>
            <a:ext cx="11435983" cy="1136341"/>
          </a:xfrm>
        </p:spPr>
        <p:txBody>
          <a:bodyPr/>
          <a:lstStyle>
            <a:lvl1pPr algn="ctr">
              <a:defRPr sz="4000" baseline="0">
                <a:solidFill>
                  <a:schemeClr val="bg1"/>
                </a:solidFill>
              </a:defRPr>
            </a:lvl1pPr>
          </a:lstStyle>
          <a:p>
            <a:r>
              <a:rPr lang="en-US"/>
              <a:t>Click to edit Master title style</a:t>
            </a:r>
            <a:endParaRPr lang="en-US" dirty="0"/>
          </a:p>
        </p:txBody>
      </p:sp>
      <p:sp>
        <p:nvSpPr>
          <p:cNvPr id="15" name="Text Placeholder 14"/>
          <p:cNvSpPr>
            <a:spLocks noGrp="1"/>
          </p:cNvSpPr>
          <p:nvPr>
            <p:ph type="body" sz="quarter" idx="10"/>
          </p:nvPr>
        </p:nvSpPr>
        <p:spPr>
          <a:xfrm>
            <a:off x="3020130" y="2342446"/>
            <a:ext cx="6123869" cy="578554"/>
          </a:xfrm>
        </p:spPr>
        <p:txBody>
          <a:bodyPr>
            <a:normAutofit/>
          </a:bodyPr>
          <a:lstStyle>
            <a:lvl1pPr algn="ctr">
              <a:defRPr sz="3200" b="0" i="0" spc="230">
                <a:solidFill>
                  <a:schemeClr val="accent3"/>
                </a:solidFill>
                <a:latin typeface="+mj-lt"/>
              </a:defRPr>
            </a:lvl1pPr>
            <a:lvl2pPr>
              <a:defRPr>
                <a:solidFill>
                  <a:srgbClr val="E8722D"/>
                </a:solidFill>
              </a:defRPr>
            </a:lvl2pPr>
            <a:lvl3pPr>
              <a:defRPr>
                <a:solidFill>
                  <a:srgbClr val="E8722D"/>
                </a:solidFill>
              </a:defRPr>
            </a:lvl3pPr>
            <a:lvl4pPr>
              <a:defRPr>
                <a:solidFill>
                  <a:srgbClr val="E8722D"/>
                </a:solidFill>
              </a:defRPr>
            </a:lvl4pPr>
            <a:lvl5pPr>
              <a:defRPr>
                <a:solidFill>
                  <a:srgbClr val="E8722D"/>
                </a:solidFill>
              </a:defRPr>
            </a:lvl5pPr>
          </a:lstStyle>
          <a:p>
            <a:pPr lvl="0"/>
            <a:r>
              <a:rPr lang="en-US"/>
              <a:t>Click to edit Master text styles</a:t>
            </a:r>
          </a:p>
        </p:txBody>
      </p:sp>
      <p:sp>
        <p:nvSpPr>
          <p:cNvPr id="14" name="Text Placeholder 14"/>
          <p:cNvSpPr>
            <a:spLocks noGrp="1"/>
          </p:cNvSpPr>
          <p:nvPr>
            <p:ph type="body" sz="quarter" idx="11"/>
          </p:nvPr>
        </p:nvSpPr>
        <p:spPr>
          <a:xfrm>
            <a:off x="3020130" y="3951110"/>
            <a:ext cx="6123869" cy="578554"/>
          </a:xfrm>
        </p:spPr>
        <p:txBody>
          <a:bodyPr>
            <a:normAutofit/>
          </a:bodyPr>
          <a:lstStyle>
            <a:lvl1pPr algn="ctr">
              <a:defRPr sz="3200" b="0" i="0" spc="230">
                <a:solidFill>
                  <a:schemeClr val="accent5"/>
                </a:solidFill>
                <a:latin typeface="+mj-lt"/>
              </a:defRPr>
            </a:lvl1pPr>
            <a:lvl2pPr>
              <a:defRPr>
                <a:solidFill>
                  <a:srgbClr val="E8722D"/>
                </a:solidFill>
              </a:defRPr>
            </a:lvl2pPr>
            <a:lvl3pPr>
              <a:defRPr>
                <a:solidFill>
                  <a:srgbClr val="E8722D"/>
                </a:solidFill>
              </a:defRPr>
            </a:lvl3pPr>
            <a:lvl4pPr>
              <a:defRPr>
                <a:solidFill>
                  <a:srgbClr val="E8722D"/>
                </a:solidFill>
              </a:defRPr>
            </a:lvl4pPr>
            <a:lvl5pPr>
              <a:defRPr>
                <a:solidFill>
                  <a:srgbClr val="E8722D"/>
                </a:solidFill>
              </a:defRPr>
            </a:lvl5pPr>
          </a:lstStyle>
          <a:p>
            <a:pPr lvl="0"/>
            <a:r>
              <a:rPr lang="en-US"/>
              <a:t>Click to edit Master text styles</a:t>
            </a:r>
          </a:p>
        </p:txBody>
      </p:sp>
      <p:sp>
        <p:nvSpPr>
          <p:cNvPr id="16" name="Text Placeholder 14"/>
          <p:cNvSpPr>
            <a:spLocks noGrp="1"/>
          </p:cNvSpPr>
          <p:nvPr>
            <p:ph type="body" sz="quarter" idx="12"/>
          </p:nvPr>
        </p:nvSpPr>
        <p:spPr>
          <a:xfrm>
            <a:off x="3020130" y="5573886"/>
            <a:ext cx="6123869" cy="578554"/>
          </a:xfrm>
        </p:spPr>
        <p:txBody>
          <a:bodyPr>
            <a:normAutofit/>
          </a:bodyPr>
          <a:lstStyle>
            <a:lvl1pPr algn="ctr">
              <a:defRPr sz="3200" b="0" i="0" spc="230">
                <a:solidFill>
                  <a:schemeClr val="accent6"/>
                </a:solidFill>
                <a:latin typeface="+mj-lt"/>
              </a:defRPr>
            </a:lvl1pPr>
            <a:lvl2pPr>
              <a:defRPr>
                <a:solidFill>
                  <a:srgbClr val="E8722D"/>
                </a:solidFill>
              </a:defRPr>
            </a:lvl2pPr>
            <a:lvl3pPr>
              <a:defRPr>
                <a:solidFill>
                  <a:srgbClr val="E8722D"/>
                </a:solidFill>
              </a:defRPr>
            </a:lvl3pPr>
            <a:lvl4pPr>
              <a:defRPr>
                <a:solidFill>
                  <a:srgbClr val="E8722D"/>
                </a:solidFill>
              </a:defRPr>
            </a:lvl4pPr>
            <a:lvl5pPr>
              <a:defRPr>
                <a:solidFill>
                  <a:srgbClr val="E8722D"/>
                </a:solidFill>
              </a:defRPr>
            </a:lvl5pPr>
          </a:lstStyle>
          <a:p>
            <a:pPr lvl="0"/>
            <a:r>
              <a:rPr lang="en-US"/>
              <a:t>Click to edit Master text styles</a:t>
            </a: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Title Slide">
    <p:spTree>
      <p:nvGrpSpPr>
        <p:cNvPr id="1" name=""/>
        <p:cNvGrpSpPr/>
        <p:nvPr/>
      </p:nvGrpSpPr>
      <p:grpSpPr>
        <a:xfrm>
          <a:off x="0" y="0"/>
          <a:ext cx="0" cy="0"/>
          <a:chOff x="0" y="0"/>
          <a:chExt cx="0" cy="0"/>
        </a:xfrm>
      </p:grpSpPr>
      <p:pic>
        <p:nvPicPr>
          <p:cNvPr id="3" name="Picture 6" descr="IRC-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4" name="Title 1"/>
          <p:cNvSpPr txBox="1">
            <a:spLocks/>
          </p:cNvSpPr>
          <p:nvPr userDrawn="1"/>
        </p:nvSpPr>
        <p:spPr>
          <a:xfrm>
            <a:off x="982663" y="1268413"/>
            <a:ext cx="10244137" cy="661987"/>
          </a:xfrm>
          <a:prstGeom prst="rect">
            <a:avLst/>
          </a:prstGeom>
        </p:spPr>
        <p:txBody>
          <a:bodyPr/>
          <a:lstStyle>
            <a:lvl1pPr algn="l" defTabSz="914400" rtl="0" eaLnBrk="1" latinLnBrk="0" hangingPunct="1">
              <a:lnSpc>
                <a:spcPct val="100000"/>
              </a:lnSpc>
              <a:spcBef>
                <a:spcPct val="0"/>
              </a:spcBef>
              <a:buNone/>
              <a:defRPr sz="6000" kern="1200" cap="all" spc="200" baseline="0">
                <a:solidFill>
                  <a:schemeClr val="bg1"/>
                </a:solidFill>
                <a:latin typeface="+mj-lt"/>
                <a:ea typeface="+mj-ea"/>
                <a:cs typeface="+mj-cs"/>
              </a:defRPr>
            </a:lvl1pPr>
          </a:lstStyle>
          <a:p>
            <a:pPr>
              <a:defRPr/>
            </a:pPr>
            <a:r>
              <a:rPr lang="fr-FR" sz="2800" dirty="0">
                <a:solidFill>
                  <a:prstClr val="white"/>
                </a:solidFill>
              </a:rPr>
              <a:t>Module 1</a:t>
            </a:r>
          </a:p>
        </p:txBody>
      </p:sp>
      <p:sp>
        <p:nvSpPr>
          <p:cNvPr id="5" name="Title 1"/>
          <p:cNvSpPr txBox="1">
            <a:spLocks/>
          </p:cNvSpPr>
          <p:nvPr userDrawn="1"/>
        </p:nvSpPr>
        <p:spPr>
          <a:xfrm>
            <a:off x="982663" y="4745038"/>
            <a:ext cx="10244137" cy="966787"/>
          </a:xfrm>
          <a:prstGeom prst="rect">
            <a:avLst/>
          </a:prstGeom>
        </p:spPr>
        <p:txBody>
          <a:bodyPr/>
          <a:lstStyle>
            <a:lvl1pPr algn="l" defTabSz="914400" rtl="0" eaLnBrk="1" latinLnBrk="0" hangingPunct="1">
              <a:lnSpc>
                <a:spcPct val="100000"/>
              </a:lnSpc>
              <a:spcBef>
                <a:spcPct val="0"/>
              </a:spcBef>
              <a:buNone/>
              <a:defRPr sz="6000" kern="1200" cap="all" spc="200" baseline="0">
                <a:solidFill>
                  <a:schemeClr val="bg1"/>
                </a:solidFill>
                <a:latin typeface="+mj-lt"/>
                <a:ea typeface="+mj-ea"/>
                <a:cs typeface="+mj-cs"/>
              </a:defRPr>
            </a:lvl1pPr>
          </a:lstStyle>
          <a:p>
            <a:pPr>
              <a:defRPr/>
            </a:pPr>
            <a:r>
              <a:rPr lang="fr-FR" sz="3200" spc="0" dirty="0">
                <a:solidFill>
                  <a:prstClr val="white"/>
                </a:solidFill>
                <a:latin typeface="Franklin Gothic Book"/>
              </a:rPr>
              <a:t>Cliquez pour modifier le sous-titre</a:t>
            </a:r>
          </a:p>
        </p:txBody>
      </p:sp>
      <p:cxnSp>
        <p:nvCxnSpPr>
          <p:cNvPr id="6" name="Straight Connector 5"/>
          <p:cNvCxnSpPr/>
          <p:nvPr userDrawn="1"/>
        </p:nvCxnSpPr>
        <p:spPr>
          <a:xfrm>
            <a:off x="1085850" y="4387850"/>
            <a:ext cx="10104438" cy="0"/>
          </a:xfrm>
          <a:prstGeom prst="line">
            <a:avLst/>
          </a:prstGeom>
          <a:ln w="76200" cmpd="sng">
            <a:solidFill>
              <a:schemeClr val="bg2"/>
            </a:solidFill>
          </a:ln>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ctrTitle"/>
          </p:nvPr>
        </p:nvSpPr>
        <p:spPr>
          <a:xfrm>
            <a:off x="982132" y="1962937"/>
            <a:ext cx="10244667" cy="2134930"/>
          </a:xfrm>
        </p:spPr>
        <p:txBody>
          <a:bodyPr anchor="t">
            <a:noAutofit/>
          </a:bodyPr>
          <a:lstStyle>
            <a:lvl1pPr algn="l">
              <a:lnSpc>
                <a:spcPct val="100000"/>
              </a:lnSpc>
              <a:defRPr sz="6000" spc="300" baseline="0">
                <a:solidFill>
                  <a:schemeClr val="bg1"/>
                </a:solidFill>
              </a:defRPr>
            </a:lvl1pPr>
          </a:lstStyle>
          <a:p>
            <a:r>
              <a:rPr lang="en-US"/>
              <a:t>Click to edit Master title style</a:t>
            </a:r>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Cover Option 2">
    <p:spTree>
      <p:nvGrpSpPr>
        <p:cNvPr id="1" name=""/>
        <p:cNvGrpSpPr/>
        <p:nvPr/>
      </p:nvGrpSpPr>
      <p:grpSpPr>
        <a:xfrm>
          <a:off x="0" y="0"/>
          <a:ext cx="0" cy="0"/>
          <a:chOff x="0" y="0"/>
          <a:chExt cx="0" cy="0"/>
        </a:xfrm>
      </p:grpSpPr>
      <p:pic>
        <p:nvPicPr>
          <p:cNvPr id="5" name="Picture 6" descr="IRC-Cover-Green-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a:t>Click to edit Master title style</a:t>
            </a:r>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Cover Option 2">
    <p:spTree>
      <p:nvGrpSpPr>
        <p:cNvPr id="1" name=""/>
        <p:cNvGrpSpPr/>
        <p:nvPr/>
      </p:nvGrpSpPr>
      <p:grpSpPr>
        <a:xfrm>
          <a:off x="0" y="0"/>
          <a:ext cx="0" cy="0"/>
          <a:chOff x="0" y="0"/>
          <a:chExt cx="0" cy="0"/>
        </a:xfrm>
      </p:grpSpPr>
      <p:pic>
        <p:nvPicPr>
          <p:cNvPr id="5" name="Picture 6" descr="IRC-Cover-Orange-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a:t>Click to edit Master title style</a:t>
            </a:r>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a:t>Click to edit Master text styles</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_Cover Option 2">
    <p:spTree>
      <p:nvGrpSpPr>
        <p:cNvPr id="1" name=""/>
        <p:cNvGrpSpPr/>
        <p:nvPr/>
      </p:nvGrpSpPr>
      <p:grpSpPr>
        <a:xfrm>
          <a:off x="0" y="0"/>
          <a:ext cx="0" cy="0"/>
          <a:chOff x="0" y="0"/>
          <a:chExt cx="0" cy="0"/>
        </a:xfrm>
      </p:grpSpPr>
      <p:pic>
        <p:nvPicPr>
          <p:cNvPr id="5" name="Picture 6" descr="IRC-Cover-Purple-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a:t>Click to edit Master title style</a:t>
            </a:r>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4_Cover Option 2">
    <p:spTree>
      <p:nvGrpSpPr>
        <p:cNvPr id="1" name=""/>
        <p:cNvGrpSpPr/>
        <p:nvPr/>
      </p:nvGrpSpPr>
      <p:grpSpPr>
        <a:xfrm>
          <a:off x="0" y="0"/>
          <a:ext cx="0" cy="0"/>
          <a:chOff x="0" y="0"/>
          <a:chExt cx="0" cy="0"/>
        </a:xfrm>
      </p:grpSpPr>
      <p:pic>
        <p:nvPicPr>
          <p:cNvPr id="5" name="Picture 6" descr="IRC-Cover-Yellow-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a:t>Click to edit Master title style</a:t>
            </a:r>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a:t>Click to edit Master text styles</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4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1.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1"/>
              </a:buClr>
              <a:buSzPct val="100000"/>
              <a:buFontTx/>
              <a:buBlip>
                <a:blip r:embed="rId4"/>
              </a:buBlip>
              <a:defRPr sz="2000" spc="0"/>
            </a:lvl1pPr>
            <a:lvl2pPr marL="265176" indent="-137160">
              <a:buClr>
                <a:schemeClr val="accent1"/>
              </a:buClr>
              <a:buSzPct val="100000"/>
              <a:buFontTx/>
              <a:buBlip>
                <a:blip r:embed="rId4"/>
              </a:buBlip>
              <a:defRPr/>
            </a:lvl2pPr>
            <a:lvl3pPr marL="448056" indent="-137160">
              <a:buClr>
                <a:schemeClr val="accent1"/>
              </a:buClr>
              <a:buSzPct val="100000"/>
              <a:buFontTx/>
              <a:buBlip>
                <a:blip r:embed="rId4"/>
              </a:buBlip>
              <a:defRPr/>
            </a:lvl3pPr>
            <a:lvl4pPr marL="594360" indent="-137160">
              <a:buSzPct val="100000"/>
              <a:buFontTx/>
              <a:buBlip>
                <a:blip r:embed="rId4"/>
              </a:buBlip>
              <a:defRPr/>
            </a:lvl4pPr>
            <a:lvl5pPr marL="777240" indent="-137160">
              <a:buSzPct val="100000"/>
              <a:buFontTx/>
              <a:buBlip>
                <a:blip r:embed="rId4"/>
              </a:buBlip>
              <a:defRPr/>
            </a:lvl5pPr>
          </a:lstStyle>
          <a:p>
            <a:pPr lvl="0"/>
            <a:r>
              <a:rPr lang="en-US" dirty="0"/>
              <a:t>Click to edit Master text styles</a:t>
            </a:r>
          </a:p>
          <a:p>
            <a:pPr lvl="1"/>
            <a:r>
              <a:rPr lang="en-US" dirty="0"/>
              <a:t>Second level</a:t>
            </a:r>
          </a:p>
          <a:p>
            <a:pPr lvl="2"/>
            <a:r>
              <a:rPr lang="en-US" dirty="0"/>
              <a:t>Third level</a:t>
            </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 preserve="1">
  <p:cSld name="5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3.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5"/>
              </a:buClr>
              <a:buSzPct val="100000"/>
              <a:buFontTx/>
              <a:buBlip>
                <a:blip r:embed="rId4"/>
              </a:buBlip>
              <a:defRPr sz="2000" spc="0"/>
            </a:lvl1pPr>
            <a:lvl2pPr marL="265176" indent="-137160">
              <a:buClr>
                <a:schemeClr val="accent5"/>
              </a:buClr>
              <a:buSzPct val="100000"/>
              <a:buFontTx/>
              <a:buBlip>
                <a:blip r:embed="rId4"/>
              </a:buBlip>
              <a:defRPr/>
            </a:lvl2pPr>
            <a:lvl3pPr marL="448056" indent="-137160">
              <a:buClr>
                <a:schemeClr val="accent5"/>
              </a:buClr>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a:t>Click to edit Master text styles</a:t>
            </a:r>
          </a:p>
          <a:p>
            <a:pPr lvl="1"/>
            <a:r>
              <a:rPr lang="en-US" dirty="0"/>
              <a:t>Second level</a:t>
            </a:r>
          </a:p>
          <a:p>
            <a:pPr lvl="2"/>
            <a:r>
              <a:rPr lang="en-US" dirty="0"/>
              <a:t>Third level</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 preserve="1">
  <p:cSld name="6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Orange.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SzPct val="100000"/>
              <a:buFontTx/>
              <a:buBlip>
                <a:blip r:embed="rId4"/>
              </a:buBlip>
              <a:defRPr sz="2000" spc="0"/>
            </a:lvl1pPr>
            <a:lvl2pPr marL="265176" indent="-137160">
              <a:buSzPct val="100000"/>
              <a:buFontTx/>
              <a:buBlip>
                <a:blip r:embed="rId4"/>
              </a:buBlip>
              <a:defRPr/>
            </a:lvl2pPr>
            <a:lvl3pPr marL="448056" indent="-137160">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a:t>Click to edit Master text styles</a:t>
            </a:r>
          </a:p>
          <a:p>
            <a:pPr lvl="1"/>
            <a:r>
              <a:rPr lang="en-US" dirty="0"/>
              <a:t>Second level</a:t>
            </a:r>
          </a:p>
          <a:p>
            <a:pPr lvl="2"/>
            <a:r>
              <a:rPr lang="en-US" dirty="0"/>
              <a:t>Third level</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23938" y="585788"/>
            <a:ext cx="9720262" cy="149860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1027" name="Text Placeholder 2"/>
          <p:cNvSpPr>
            <a:spLocks noGrp="1"/>
          </p:cNvSpPr>
          <p:nvPr>
            <p:ph type="body" idx="1"/>
          </p:nvPr>
        </p:nvSpPr>
        <p:spPr bwMode="auto">
          <a:xfrm>
            <a:off x="1023938" y="2286000"/>
            <a:ext cx="9720262" cy="4022725"/>
          </a:xfrm>
          <a:prstGeom prst="rect">
            <a:avLst/>
          </a:prstGeom>
          <a:noFill/>
          <a:ln w="9525">
            <a:noFill/>
            <a:miter lim="800000"/>
            <a:headEnd/>
            <a:tailEnd/>
          </a:ln>
        </p:spPr>
        <p:txBody>
          <a:bodyPr vert="horz" wrap="square" lIns="45720" tIns="45720" rIns="4572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1023938" y="6470650"/>
            <a:ext cx="2154237" cy="274638"/>
          </a:xfrm>
          <a:prstGeom prst="rect">
            <a:avLst/>
          </a:prstGeom>
        </p:spPr>
        <p:txBody>
          <a:bodyPr vert="horz" wrap="square" lIns="91440" tIns="45720" rIns="91440" bIns="45720" numCol="1" anchor="ctr" anchorCtr="0" compatLnSpc="1">
            <a:prstTxWarp prst="textNoShape">
              <a:avLst/>
            </a:prstTxWarp>
          </a:bodyPr>
          <a:lstStyle>
            <a:lvl1pPr>
              <a:defRPr sz="1000" smtClean="0">
                <a:solidFill>
                  <a:srgbClr val="0D0D0D"/>
                </a:solidFill>
                <a:latin typeface="Franklin Gothic Medium" pitchFamily="34" charset="0"/>
              </a:defRPr>
            </a:lvl1pPr>
          </a:lstStyle>
          <a:p>
            <a:pPr fontAlgn="base">
              <a:spcBef>
                <a:spcPct val="0"/>
              </a:spcBef>
              <a:spcAft>
                <a:spcPct val="0"/>
              </a:spcAft>
              <a:defRPr/>
            </a:pPr>
            <a:fld id="{1AE36AED-1638-4C0E-844C-BD3AA8E856F7}" type="datetimeFigureOut">
              <a:rPr lang="en-US">
                <a:ea typeface="MS PGothic" pitchFamily="34" charset="-128"/>
              </a:rPr>
              <a:pPr fontAlgn="base">
                <a:spcBef>
                  <a:spcPct val="0"/>
                </a:spcBef>
                <a:spcAft>
                  <a:spcPct val="0"/>
                </a:spcAft>
                <a:defRPr/>
              </a:pPr>
              <a:t>9/8/2017</a:t>
            </a:fld>
            <a:endParaRPr lang="en-US">
              <a:ea typeface="MS PGothic" pitchFamily="34" charset="-128"/>
            </a:endParaRPr>
          </a:p>
        </p:txBody>
      </p:sp>
      <p:sp>
        <p:nvSpPr>
          <p:cNvPr id="5" name="Footer Placeholder 4"/>
          <p:cNvSpPr>
            <a:spLocks noGrp="1"/>
          </p:cNvSpPr>
          <p:nvPr>
            <p:ph type="ftr" sz="quarter" idx="3"/>
          </p:nvPr>
        </p:nvSpPr>
        <p:spPr>
          <a:xfrm>
            <a:off x="4843463" y="6470650"/>
            <a:ext cx="5900737" cy="274638"/>
          </a:xfrm>
          <a:prstGeom prst="rect">
            <a:avLst/>
          </a:prstGeom>
        </p:spPr>
        <p:txBody>
          <a:bodyPr vert="horz" lIns="91440" tIns="45720" rIns="91440" bIns="45720" rtlCol="0" anchor="ctr"/>
          <a:lstStyle>
            <a:lvl1pPr algn="r" fontAlgn="auto">
              <a:spcBef>
                <a:spcPts val="0"/>
              </a:spcBef>
              <a:spcAft>
                <a:spcPts val="0"/>
              </a:spcAft>
              <a:defRPr sz="1000" cap="all" baseline="0">
                <a:solidFill>
                  <a:schemeClr val="tx1">
                    <a:lumMod val="95000"/>
                    <a:lumOff val="5000"/>
                  </a:schemeClr>
                </a:solidFill>
                <a:latin typeface="+mj-lt"/>
                <a:ea typeface="+mn-ea"/>
                <a:cs typeface="+mn-cs"/>
              </a:defRPr>
            </a:lvl1pPr>
          </a:lstStyle>
          <a:p>
            <a:pPr>
              <a:defRPr/>
            </a:pPr>
            <a:endParaRPr lang="en-US">
              <a:solidFill>
                <a:prstClr val="black">
                  <a:lumMod val="95000"/>
                  <a:lumOff val="5000"/>
                </a:prstClr>
              </a:solidFill>
            </a:endParaRPr>
          </a:p>
        </p:txBody>
      </p:sp>
      <p:sp>
        <p:nvSpPr>
          <p:cNvPr id="6" name="Slide Number Placeholder 5"/>
          <p:cNvSpPr>
            <a:spLocks noGrp="1"/>
          </p:cNvSpPr>
          <p:nvPr>
            <p:ph type="sldNum" sz="quarter" idx="4"/>
          </p:nvPr>
        </p:nvSpPr>
        <p:spPr>
          <a:xfrm>
            <a:off x="10837863" y="6470650"/>
            <a:ext cx="973137" cy="274638"/>
          </a:xfrm>
          <a:prstGeom prst="rect">
            <a:avLst/>
          </a:prstGeom>
        </p:spPr>
        <p:txBody>
          <a:bodyPr vert="horz" wrap="square" lIns="91440" tIns="45720" rIns="91440" bIns="45720" numCol="1" anchor="ctr" anchorCtr="0" compatLnSpc="1">
            <a:prstTxWarp prst="textNoShape">
              <a:avLst/>
            </a:prstTxWarp>
          </a:bodyPr>
          <a:lstStyle>
            <a:lvl1pPr>
              <a:defRPr sz="1000" smtClean="0">
                <a:solidFill>
                  <a:srgbClr val="0D0D0D"/>
                </a:solidFill>
                <a:latin typeface="Franklin Gothic Medium" pitchFamily="34" charset="0"/>
              </a:defRPr>
            </a:lvl1pPr>
          </a:lstStyle>
          <a:p>
            <a:pPr fontAlgn="base">
              <a:spcBef>
                <a:spcPct val="0"/>
              </a:spcBef>
              <a:spcAft>
                <a:spcPct val="0"/>
              </a:spcAft>
              <a:defRPr/>
            </a:pPr>
            <a:fld id="{0B4CA2F9-AA35-49BC-BE94-8E87E82AB515}" type="slidenum">
              <a:rPr lang="en-US">
                <a:ea typeface="MS PGothic" pitchFamily="34" charset="-128"/>
              </a:rPr>
              <a:pPr fontAlgn="base">
                <a:spcBef>
                  <a:spcPct val="0"/>
                </a:spcBef>
                <a:spcAft>
                  <a:spcPct val="0"/>
                </a:spcAft>
                <a:defRPr/>
              </a:pPr>
              <a:t>‹#›</a:t>
            </a:fld>
            <a:endParaRPr lang="en-US">
              <a:ea typeface="MS PGothic" pitchFamily="34" charset="-128"/>
            </a:endParaRPr>
          </a:p>
        </p:txBody>
      </p:sp>
    </p:spTree>
  </p:cSld>
  <p:clrMap bg1="lt1" tx1="dk1" bg2="lt2" tx2="dk2" accent1="accent1" accent2="accent2" accent3="accent3" accent4="accent4" accent5="accent5" accent6="accent6" hlink="hlink" folHlink="folHlink"/>
  <p:sldLayoutIdLst>
    <p:sldLayoutId id="2147483745" r:id="rId1"/>
    <p:sldLayoutId id="2147483746" r:id="rId2"/>
    <p:sldLayoutId id="2147483747" r:id="rId3"/>
    <p:sldLayoutId id="2147483748" r:id="rId4"/>
    <p:sldLayoutId id="2147483749" r:id="rId5"/>
    <p:sldLayoutId id="2147483750" r:id="rId6"/>
    <p:sldLayoutId id="2147483751" r:id="rId7"/>
    <p:sldLayoutId id="2147483752" r:id="rId8"/>
    <p:sldLayoutId id="2147483753" r:id="rId9"/>
    <p:sldLayoutId id="2147483754" r:id="rId10"/>
    <p:sldLayoutId id="2147483755" r:id="rId11"/>
    <p:sldLayoutId id="2147483756" r:id="rId12"/>
    <p:sldLayoutId id="2147483757" r:id="rId13"/>
    <p:sldLayoutId id="2147483758" r:id="rId14"/>
    <p:sldLayoutId id="2147483759" r:id="rId15"/>
    <p:sldLayoutId id="2147483760" r:id="rId16"/>
    <p:sldLayoutId id="2147483761" r:id="rId17"/>
    <p:sldLayoutId id="2147483762" r:id="rId18"/>
    <p:sldLayoutId id="2147483763" r:id="rId19"/>
    <p:sldLayoutId id="2147483764" r:id="rId20"/>
    <p:sldLayoutId id="2147483765" r:id="rId21"/>
    <p:sldLayoutId id="2147483766" r:id="rId22"/>
    <p:sldLayoutId id="2147483767" r:id="rId23"/>
    <p:sldLayoutId id="2147483768" r:id="rId24"/>
  </p:sldLayoutIdLst>
  <p:txStyles>
    <p:titleStyle>
      <a:lvl1pPr algn="l" rtl="0" eaLnBrk="0" fontAlgn="base" hangingPunct="0">
        <a:lnSpc>
          <a:spcPct val="80000"/>
        </a:lnSpc>
        <a:spcBef>
          <a:spcPct val="0"/>
        </a:spcBef>
        <a:spcAft>
          <a:spcPct val="0"/>
        </a:spcAft>
        <a:defRPr sz="5000" kern="1200" cap="all" spc="100">
          <a:solidFill>
            <a:srgbClr val="27282A"/>
          </a:solidFill>
          <a:latin typeface="+mj-lt"/>
          <a:ea typeface="MS PGothic" pitchFamily="34" charset="-128"/>
          <a:cs typeface="MS PGothic" charset="0"/>
        </a:defRPr>
      </a:lvl1pPr>
      <a:lvl2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2pPr>
      <a:lvl3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3pPr>
      <a:lvl4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4pPr>
      <a:lvl5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5pPr>
      <a:lvl6pPr marL="4572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6pPr>
      <a:lvl7pPr marL="9144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7pPr>
      <a:lvl8pPr marL="13716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8pPr>
      <a:lvl9pPr marL="18288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9pPr>
    </p:titleStyle>
    <p:bodyStyle>
      <a:lvl1pPr marL="90488" indent="-90488" algn="l" rtl="0" eaLnBrk="0" fontAlgn="base" hangingPunct="0">
        <a:lnSpc>
          <a:spcPct val="90000"/>
        </a:lnSpc>
        <a:spcBef>
          <a:spcPts val="1200"/>
        </a:spcBef>
        <a:spcAft>
          <a:spcPts val="200"/>
        </a:spcAft>
        <a:buClr>
          <a:srgbClr val="E8722D"/>
        </a:buClr>
        <a:buSzPct val="100000"/>
        <a:buFont typeface="Tw Cen MT" pitchFamily="34" charset="0"/>
        <a:buChar char=" "/>
        <a:defRPr sz="2200" kern="1200">
          <a:solidFill>
            <a:schemeClr val="tx2"/>
          </a:solidFill>
          <a:latin typeface="+mn-lt"/>
          <a:ea typeface="MS PGothic" pitchFamily="34" charset="-128"/>
          <a:cs typeface="MS PGothic" charset="0"/>
        </a:defRPr>
      </a:lvl1pPr>
      <a:lvl2pPr marL="265113" indent="-136525" algn="l" rtl="0" eaLnBrk="0" fontAlgn="base" hangingPunct="0">
        <a:lnSpc>
          <a:spcPct val="90000"/>
        </a:lnSpc>
        <a:spcBef>
          <a:spcPts val="200"/>
        </a:spcBef>
        <a:spcAft>
          <a:spcPts val="400"/>
        </a:spcAft>
        <a:buClr>
          <a:srgbClr val="E8722D"/>
        </a:buClr>
        <a:buFont typeface="Wingdings 3" pitchFamily="18" charset="2"/>
        <a:buChar char=""/>
        <a:defRPr kern="1200">
          <a:solidFill>
            <a:schemeClr val="tx2"/>
          </a:solidFill>
          <a:latin typeface="+mn-lt"/>
          <a:ea typeface="MS PGothic" pitchFamily="34" charset="-128"/>
          <a:cs typeface="MS PGothic" charset="0"/>
        </a:defRPr>
      </a:lvl2pPr>
      <a:lvl3pPr marL="447675" indent="-136525" algn="l" rtl="0" eaLnBrk="0" fontAlgn="base" hangingPunct="0">
        <a:lnSpc>
          <a:spcPct val="90000"/>
        </a:lnSpc>
        <a:spcBef>
          <a:spcPts val="200"/>
        </a:spcBef>
        <a:spcAft>
          <a:spcPts val="400"/>
        </a:spcAft>
        <a:buClr>
          <a:srgbClr val="E8722D"/>
        </a:buClr>
        <a:buFont typeface="Wingdings 3" pitchFamily="18" charset="2"/>
        <a:buChar char=""/>
        <a:defRPr sz="1400" kern="1200">
          <a:solidFill>
            <a:schemeClr val="tx2"/>
          </a:solidFill>
          <a:latin typeface="+mn-lt"/>
          <a:ea typeface="MS PGothic" pitchFamily="34" charset="-128"/>
          <a:cs typeface="MS PGothic" charset="0"/>
        </a:defRPr>
      </a:lvl3pPr>
      <a:lvl4pPr marL="593725" indent="-136525" algn="l" rtl="0" eaLnBrk="0" fontAlgn="base" hangingPunct="0">
        <a:lnSpc>
          <a:spcPct val="90000"/>
        </a:lnSpc>
        <a:spcBef>
          <a:spcPts val="200"/>
        </a:spcBef>
        <a:spcAft>
          <a:spcPts val="400"/>
        </a:spcAft>
        <a:buClr>
          <a:srgbClr val="E8722D"/>
        </a:buClr>
        <a:buFont typeface="Wingdings 3" pitchFamily="18" charset="2"/>
        <a:buChar char=""/>
        <a:defRPr sz="1400" kern="1200">
          <a:solidFill>
            <a:schemeClr val="tx2"/>
          </a:solidFill>
          <a:latin typeface="+mn-lt"/>
          <a:ea typeface="MS PGothic" pitchFamily="34" charset="-128"/>
          <a:cs typeface="MS PGothic" charset="0"/>
        </a:defRPr>
      </a:lvl4pPr>
      <a:lvl5pPr marL="776288" indent="-136525" algn="l" rtl="0" eaLnBrk="0" fontAlgn="base" hangingPunct="0">
        <a:lnSpc>
          <a:spcPct val="90000"/>
        </a:lnSpc>
        <a:spcBef>
          <a:spcPts val="200"/>
        </a:spcBef>
        <a:spcAft>
          <a:spcPts val="400"/>
        </a:spcAft>
        <a:buClr>
          <a:srgbClr val="E8722D"/>
        </a:buClr>
        <a:buFont typeface="Wingdings 3" pitchFamily="18" charset="2"/>
        <a:buChar char=""/>
        <a:defRPr sz="1400" kern="1200">
          <a:solidFill>
            <a:schemeClr val="tx2"/>
          </a:solidFill>
          <a:latin typeface="+mn-lt"/>
          <a:ea typeface="MS PGothic" pitchFamily="34" charset="-128"/>
          <a:cs typeface="MS PGothic" charset="0"/>
        </a:defRPr>
      </a:lvl5pPr>
      <a:lvl6pPr marL="914400"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3" cstate="print"/>
          <a:srcRect/>
          <a:stretch>
            <a:fillRect/>
          </a:stretch>
        </a:blipFill>
        <a:effectLst/>
      </p:bgPr>
    </p:bg>
    <p:spTree>
      <p:nvGrpSpPr>
        <p:cNvPr id="1" name=""/>
        <p:cNvGrpSpPr/>
        <p:nvPr/>
      </p:nvGrpSpPr>
      <p:grpSpPr>
        <a:xfrm>
          <a:off x="0" y="0"/>
          <a:ext cx="0" cy="0"/>
          <a:chOff x="0" y="0"/>
          <a:chExt cx="0" cy="0"/>
        </a:xfrm>
      </p:grpSpPr>
      <p:sp>
        <p:nvSpPr>
          <p:cNvPr id="2" name="TextBox 1"/>
          <p:cNvSpPr txBox="1"/>
          <p:nvPr/>
        </p:nvSpPr>
        <p:spPr>
          <a:xfrm>
            <a:off x="828122" y="1534395"/>
            <a:ext cx="10244207" cy="1138773"/>
          </a:xfrm>
          <a:prstGeom prst="rect">
            <a:avLst/>
          </a:prstGeom>
          <a:solidFill>
            <a:schemeClr val="bg1"/>
          </a:solid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fr-FR" sz="3400" b="1" dirty="0">
                <a:latin typeface="Arial" panose="020B0604020202020204" pitchFamily="34" charset="0"/>
              </a:rPr>
              <a:t>FORMATION INTER-AGENCE SUR LA GESTION DES CAS DE VIOLENCE BASÉE SUR LE GENRE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fr-FR" smtClean="0"/>
              <a:t>Attitudes axées sur les survivantes</a:t>
            </a:r>
            <a:endParaRPr lang="fr-FR" dirty="0"/>
          </a:p>
        </p:txBody>
      </p:sp>
      <p:sp>
        <p:nvSpPr>
          <p:cNvPr id="3" name="Content Placeholder 2"/>
          <p:cNvSpPr>
            <a:spLocks noGrp="1"/>
          </p:cNvSpPr>
          <p:nvPr>
            <p:ph idx="1"/>
          </p:nvPr>
        </p:nvSpPr>
        <p:spPr/>
        <p:txBody>
          <a:bodyPr/>
          <a:lstStyle/>
          <a:p>
            <a:pPr marL="228600" indent="-228600">
              <a:buFontTx/>
              <a:buAutoNum type="arabicPeriod"/>
              <a:defRPr/>
            </a:pPr>
            <a:r>
              <a:rPr lang="fr-FR" sz="2400" dirty="0"/>
              <a:t>Que signifie cette attitude pour moi ?</a:t>
            </a:r>
          </a:p>
          <a:p>
            <a:pPr marL="228600" indent="-228600">
              <a:buFontTx/>
              <a:buAutoNum type="arabicPeriod"/>
              <a:defRPr/>
            </a:pPr>
            <a:r>
              <a:rPr lang="fr-FR" sz="2400" dirty="0"/>
              <a:t>Comment puis-je refléter cette attitude dans mon travail ?</a:t>
            </a:r>
          </a:p>
          <a:p>
            <a:endParaRPr lang="fr-FR" sz="2400" dirty="0"/>
          </a:p>
        </p:txBody>
      </p:sp>
    </p:spTree>
    <p:extLst>
      <p:ext uri="{BB962C8B-B14F-4D97-AF65-F5344CB8AC3E}">
        <p14:creationId xmlns:p14="http://schemas.microsoft.com/office/powerpoint/2010/main" val="194424845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Ne pas être d'accord avec les attitudes/ne pas les partager</a:t>
            </a:r>
          </a:p>
        </p:txBody>
      </p:sp>
      <p:sp>
        <p:nvSpPr>
          <p:cNvPr id="7" name="Content Placeholder 6"/>
          <p:cNvSpPr>
            <a:spLocks noGrp="1"/>
          </p:cNvSpPr>
          <p:nvPr>
            <p:ph idx="1"/>
          </p:nvPr>
        </p:nvSpPr>
        <p:spPr/>
        <p:txBody>
          <a:bodyPr/>
          <a:lstStyle/>
          <a:p>
            <a:endParaRPr lang="en-US"/>
          </a:p>
        </p:txBody>
      </p:sp>
      <p:sp>
        <p:nvSpPr>
          <p:cNvPr id="4" name="24-Point Star 3"/>
          <p:cNvSpPr/>
          <p:nvPr/>
        </p:nvSpPr>
        <p:spPr>
          <a:xfrm>
            <a:off x="1024128" y="2801779"/>
            <a:ext cx="3943351" cy="3507581"/>
          </a:xfrm>
          <a:prstGeom prst="star24">
            <a:avLst/>
          </a:prstGeom>
          <a:solidFill>
            <a:schemeClr val="accent1">
              <a:lumMod val="75000"/>
            </a:schemeClr>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800" b="1" dirty="0"/>
              <a:t>Conscience</a:t>
            </a:r>
          </a:p>
        </p:txBody>
      </p:sp>
      <p:sp>
        <p:nvSpPr>
          <p:cNvPr id="5" name="24-Point Star 4"/>
          <p:cNvSpPr/>
          <p:nvPr/>
        </p:nvSpPr>
        <p:spPr>
          <a:xfrm>
            <a:off x="7400924" y="1550192"/>
            <a:ext cx="3943351" cy="3507581"/>
          </a:xfrm>
          <a:prstGeom prst="star24">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800" b="1" dirty="0"/>
              <a:t>Supervision</a:t>
            </a:r>
          </a:p>
        </p:txBody>
      </p:sp>
      <p:sp>
        <p:nvSpPr>
          <p:cNvPr id="6" name="Lightning Bolt 5"/>
          <p:cNvSpPr/>
          <p:nvPr/>
        </p:nvSpPr>
        <p:spPr>
          <a:xfrm>
            <a:off x="5438775" y="1793080"/>
            <a:ext cx="1885949" cy="4724398"/>
          </a:xfrm>
          <a:prstGeom prst="lightningBolt">
            <a:avLst/>
          </a:prstGeom>
          <a:solidFill>
            <a:schemeClr val="accent1">
              <a:lumMod val="60000"/>
              <a:lumOff val="40000"/>
            </a:schemeClr>
          </a:solidFill>
          <a:ln>
            <a:solidFill>
              <a:schemeClr val="accent2"/>
            </a:solid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160664494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Récapitulatif</a:t>
            </a:r>
          </a:p>
        </p:txBody>
      </p:sp>
      <p:sp>
        <p:nvSpPr>
          <p:cNvPr id="3" name="Content Placeholder 2"/>
          <p:cNvSpPr>
            <a:spLocks noGrp="1"/>
          </p:cNvSpPr>
          <p:nvPr>
            <p:ph idx="1"/>
          </p:nvPr>
        </p:nvSpPr>
        <p:spPr/>
        <p:txBody>
          <a:bodyPr>
            <a:normAutofit/>
          </a:bodyPr>
          <a:lstStyle/>
          <a:p>
            <a:pPr algn="ctr"/>
            <a:endParaRPr lang="fr-FR" sz="2800" dirty="0"/>
          </a:p>
          <a:p>
            <a:pPr algn="ctr"/>
            <a:r>
              <a:rPr lang="fr-FR" sz="2800" dirty="0"/>
              <a:t>Ce que nous possédons et transmettons à une survivante peut avoir des répercussions sur la façon dont nous pouvons travailler avec elle et l'aider à guérir. En tant que groupe, il est crucial de reconnaître l'importance de nos attitudes et de nos approches des services en tant qu'intervenants. </a:t>
            </a:r>
          </a:p>
        </p:txBody>
      </p:sp>
    </p:spTree>
    <p:extLst>
      <p:ext uri="{BB962C8B-B14F-4D97-AF65-F5344CB8AC3E}">
        <p14:creationId xmlns:p14="http://schemas.microsoft.com/office/powerpoint/2010/main" val="100724404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Conclusion</a:t>
            </a:r>
          </a:p>
        </p:txBody>
      </p:sp>
      <p:sp>
        <p:nvSpPr>
          <p:cNvPr id="3" name="Content Placeholder 2"/>
          <p:cNvSpPr>
            <a:spLocks noGrp="1"/>
          </p:cNvSpPr>
          <p:nvPr>
            <p:ph type="body" sz="quarter" idx="10"/>
          </p:nvPr>
        </p:nvSpPr>
        <p:spPr>
          <a:xfrm>
            <a:off x="3044193" y="2294319"/>
            <a:ext cx="6123869" cy="578554"/>
          </a:xfrm>
        </p:spPr>
        <p:txBody>
          <a:bodyPr>
            <a:noAutofit/>
          </a:bodyPr>
          <a:lstStyle/>
          <a:p>
            <a:pPr>
              <a:buClr>
                <a:schemeClr val="accent4">
                  <a:lumMod val="75000"/>
                </a:schemeClr>
              </a:buClr>
              <a:buNone/>
            </a:pPr>
            <a:r>
              <a:rPr lang="fr-FR" sz="3600" dirty="0"/>
              <a:t>DES QUESTIONS ?</a:t>
            </a:r>
          </a:p>
          <a:p>
            <a:pPr>
              <a:buClr>
                <a:schemeClr val="accent4">
                  <a:lumMod val="75000"/>
                </a:schemeClr>
              </a:buClr>
              <a:buFont typeface="Arial" panose="020B0604020202020204" pitchFamily="34" charset="0"/>
              <a:buChar char="•"/>
            </a:pPr>
            <a:endParaRPr lang="fr-FR" sz="3600" dirty="0">
              <a:cs typeface="Arial" panose="020B0604020202020204" pitchFamily="34" charset="0"/>
            </a:endParaRPr>
          </a:p>
          <a:p>
            <a:endParaRPr lang="fr-FR" sz="3600" dirty="0"/>
          </a:p>
        </p:txBody>
      </p:sp>
      <p:sp>
        <p:nvSpPr>
          <p:cNvPr id="4" name="Content Placeholder 2"/>
          <p:cNvSpPr>
            <a:spLocks noGrp="1"/>
          </p:cNvSpPr>
          <p:nvPr>
            <p:ph type="body" sz="quarter" idx="10"/>
          </p:nvPr>
        </p:nvSpPr>
        <p:spPr>
          <a:xfrm>
            <a:off x="3124404" y="3866446"/>
            <a:ext cx="6123869" cy="578554"/>
          </a:xfrm>
        </p:spPr>
        <p:txBody>
          <a:bodyPr>
            <a:noAutofit/>
          </a:bodyPr>
          <a:lstStyle/>
          <a:p>
            <a:pPr>
              <a:buClr>
                <a:schemeClr val="accent4">
                  <a:lumMod val="75000"/>
                </a:schemeClr>
              </a:buClr>
              <a:buNone/>
            </a:pPr>
            <a:r>
              <a:rPr lang="fr-FR" sz="3600" dirty="0">
                <a:solidFill>
                  <a:schemeClr val="accent5"/>
                </a:solidFill>
              </a:rPr>
              <a:t>DES DOUTES ?</a:t>
            </a:r>
          </a:p>
          <a:p>
            <a:pPr>
              <a:buClr>
                <a:schemeClr val="accent4">
                  <a:lumMod val="75000"/>
                </a:schemeClr>
              </a:buClr>
              <a:buFont typeface="Arial" panose="020B0604020202020204" pitchFamily="34" charset="0"/>
              <a:buChar char="•"/>
            </a:pPr>
            <a:endParaRPr lang="fr-FR" sz="3600" dirty="0">
              <a:cs typeface="Arial" panose="020B0604020202020204" pitchFamily="34" charset="0"/>
            </a:endParaRPr>
          </a:p>
          <a:p>
            <a:endParaRPr lang="fr-FR" sz="3600" dirty="0"/>
          </a:p>
        </p:txBody>
      </p:sp>
      <p:sp>
        <p:nvSpPr>
          <p:cNvPr id="5" name="Content Placeholder 2"/>
          <p:cNvSpPr>
            <a:spLocks noGrp="1"/>
          </p:cNvSpPr>
          <p:nvPr>
            <p:ph type="body" sz="quarter" idx="10"/>
          </p:nvPr>
        </p:nvSpPr>
        <p:spPr>
          <a:xfrm>
            <a:off x="3108362" y="5534824"/>
            <a:ext cx="6123869" cy="578554"/>
          </a:xfrm>
        </p:spPr>
        <p:txBody>
          <a:bodyPr>
            <a:noAutofit/>
          </a:bodyPr>
          <a:lstStyle/>
          <a:p>
            <a:pPr>
              <a:buClr>
                <a:schemeClr val="accent4">
                  <a:lumMod val="75000"/>
                </a:schemeClr>
              </a:buClr>
              <a:buNone/>
            </a:pPr>
            <a:r>
              <a:rPr lang="fr-FR" sz="3600" dirty="0">
                <a:solidFill>
                  <a:schemeClr val="accent6"/>
                </a:solidFill>
              </a:rPr>
              <a:t>DES IDÉES ?</a:t>
            </a:r>
          </a:p>
          <a:p>
            <a:pPr>
              <a:buClr>
                <a:schemeClr val="accent4">
                  <a:lumMod val="75000"/>
                </a:schemeClr>
              </a:buClr>
              <a:buFont typeface="Arial" panose="020B0604020202020204" pitchFamily="34" charset="0"/>
              <a:buChar char="•"/>
            </a:pPr>
            <a:endParaRPr lang="fr-FR" sz="3600" dirty="0">
              <a:solidFill>
                <a:schemeClr val="accent6"/>
              </a:solidFill>
              <a:cs typeface="Arial" panose="020B0604020202020204" pitchFamily="34" charset="0"/>
            </a:endParaRPr>
          </a:p>
          <a:p>
            <a:endParaRPr lang="fr-FR" sz="3600" dirty="0">
              <a:solidFill>
                <a:schemeClr val="accent6"/>
              </a:solidFill>
            </a:endParaRPr>
          </a:p>
        </p:txBody>
      </p:sp>
    </p:spTree>
    <p:extLst>
      <p:ext uri="{BB962C8B-B14F-4D97-AF65-F5344CB8AC3E}">
        <p14:creationId xmlns:p14="http://schemas.microsoft.com/office/powerpoint/2010/main" val="71282792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73138" y="1962150"/>
            <a:ext cx="10245725" cy="2135188"/>
          </a:xfrm>
        </p:spPr>
        <p:txBody>
          <a:bodyPr/>
          <a:lstStyle/>
          <a:p>
            <a:pPr eaLnBrk="1" fontAlgn="auto" hangingPunct="1">
              <a:spcAft>
                <a:spcPts val="0"/>
              </a:spcAft>
              <a:defRPr/>
            </a:pPr>
            <a:r>
              <a:rPr lang="fr-FR" sz="5800" dirty="0" smtClean="0"/>
              <a:t>ATTITUDES ET PERCEPTIONS LIÉES AUX VBG</a:t>
            </a:r>
          </a:p>
        </p:txBody>
      </p:sp>
      <p:sp>
        <p:nvSpPr>
          <p:cNvPr id="5" name="Text Placeholder 4"/>
          <p:cNvSpPr>
            <a:spLocks noGrp="1"/>
          </p:cNvSpPr>
          <p:nvPr>
            <p:ph type="body" sz="quarter" idx="10"/>
          </p:nvPr>
        </p:nvSpPr>
        <p:spPr>
          <a:xfrm>
            <a:off x="973138" y="1270000"/>
            <a:ext cx="10329862" cy="720725"/>
          </a:xfrm>
        </p:spPr>
        <p:txBody>
          <a:bodyPr/>
          <a:lstStyle/>
          <a:p>
            <a:pPr>
              <a:buFont typeface="Tw Cen MT" charset="0"/>
              <a:buChar char=" "/>
              <a:defRPr/>
            </a:pPr>
            <a:r>
              <a:rPr lang="fr-FR" smtClean="0"/>
              <a:t>MODULE 6</a:t>
            </a:r>
          </a:p>
        </p:txBody>
      </p:sp>
      <p:sp>
        <p:nvSpPr>
          <p:cNvPr id="10" name="Text Placeholder 9"/>
          <p:cNvSpPr>
            <a:spLocks noGrp="1"/>
          </p:cNvSpPr>
          <p:nvPr>
            <p:ph type="body" sz="quarter" idx="11"/>
          </p:nvPr>
        </p:nvSpPr>
        <p:spPr>
          <a:xfrm>
            <a:off x="973138" y="4889500"/>
            <a:ext cx="10201275" cy="803275"/>
          </a:xfrm>
        </p:spPr>
        <p:txBody>
          <a:bodyPr/>
          <a:lstStyle/>
          <a:p>
            <a:pPr>
              <a:buFont typeface="Tw Cen MT" charset="0"/>
              <a:buChar char=" "/>
              <a:defRPr/>
            </a:pPr>
            <a:endParaRPr lang="en-US" dirty="0"/>
          </a:p>
        </p:txBody>
      </p:sp>
      <p:cxnSp>
        <p:nvCxnSpPr>
          <p:cNvPr id="7" name="Straight Connector 6"/>
          <p:cNvCxnSpPr/>
          <p:nvPr/>
        </p:nvCxnSpPr>
        <p:spPr>
          <a:xfrm>
            <a:off x="1062404" y="4078288"/>
            <a:ext cx="10104438" cy="0"/>
          </a:xfrm>
          <a:prstGeom prst="line">
            <a:avLst/>
          </a:prstGeom>
          <a:ln w="76200" cmpd="sng">
            <a:solidFill>
              <a:schemeClr val="bg2"/>
            </a:solidFill>
          </a:ln>
        </p:spPr>
        <p:style>
          <a:lnRef idx="2">
            <a:schemeClr val="accent1"/>
          </a:lnRef>
          <a:fillRef idx="0">
            <a:schemeClr val="accent1"/>
          </a:fillRef>
          <a:effectRef idx="1">
            <a:schemeClr val="accent1"/>
          </a:effectRef>
          <a:fontRef idx="minor">
            <a:schemeClr val="tx1"/>
          </a:fontRef>
        </p:style>
      </p:cxn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ln w="38100">
            <a:solidFill>
              <a:schemeClr val="accent1"/>
            </a:solidFill>
          </a:ln>
        </p:spPr>
        <p:txBody>
          <a:bodyPr/>
          <a:lstStyle/>
          <a:p>
            <a:r>
              <a:rPr lang="fr-FR" smtClean="0"/>
              <a:t>Objectifs </a:t>
            </a:r>
          </a:p>
        </p:txBody>
      </p:sp>
      <p:sp>
        <p:nvSpPr>
          <p:cNvPr id="5" name="Content Placeholder 4"/>
          <p:cNvSpPr>
            <a:spLocks noGrp="1"/>
          </p:cNvSpPr>
          <p:nvPr>
            <p:ph idx="1"/>
          </p:nvPr>
        </p:nvSpPr>
        <p:spPr>
          <a:xfrm>
            <a:off x="7027333" y="1048348"/>
            <a:ext cx="4478866" cy="5053469"/>
          </a:xfrm>
        </p:spPr>
        <p:txBody>
          <a:bodyPr/>
          <a:lstStyle/>
          <a:p>
            <a:r>
              <a:rPr lang="fr-FR" sz="2200" dirty="0"/>
              <a:t>Identifier et commencer à évaluer nos propres attitudes et perceptions liées aux VBG</a:t>
            </a:r>
          </a:p>
          <a:p>
            <a:r>
              <a:rPr lang="fr-FR" sz="2200" dirty="0"/>
              <a:t>Apprendre à utiliser des attitudes axées sur les survivantes dans notre pratique quotidienne avec les survivantes de VBG</a:t>
            </a:r>
          </a:p>
          <a:p>
            <a:r>
              <a:rPr lang="fr-FR" sz="2200" dirty="0"/>
              <a:t>Reconnaître que travailler avec les survivantes de VBG nécessite un soutien des collègues, des superviseurs et de votre part. </a:t>
            </a:r>
          </a:p>
          <a:p>
            <a:endParaRPr lang="fr-FR" sz="2200" dirty="0"/>
          </a:p>
        </p:txBody>
      </p:sp>
    </p:spTree>
    <p:extLst>
      <p:ext uri="{BB962C8B-B14F-4D97-AF65-F5344CB8AC3E}">
        <p14:creationId xmlns:p14="http://schemas.microsoft.com/office/powerpoint/2010/main" val="55339121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Exercice</a:t>
            </a:r>
          </a:p>
        </p:txBody>
      </p:sp>
      <p:sp>
        <p:nvSpPr>
          <p:cNvPr id="4" name="Cloud Callout 3"/>
          <p:cNvSpPr/>
          <p:nvPr/>
        </p:nvSpPr>
        <p:spPr>
          <a:xfrm>
            <a:off x="2297722" y="1688124"/>
            <a:ext cx="7066015" cy="4154330"/>
          </a:xfrm>
          <a:prstGeom prst="cloudCallou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800" dirty="0">
                <a:solidFill>
                  <a:schemeClr val="tx1"/>
                </a:solidFill>
              </a:rPr>
              <a:t>Quelles sont les attitudes et les pratiques dans nos communautés ?</a:t>
            </a:r>
          </a:p>
        </p:txBody>
      </p:sp>
    </p:spTree>
    <p:extLst>
      <p:ext uri="{BB962C8B-B14F-4D97-AF65-F5344CB8AC3E}">
        <p14:creationId xmlns:p14="http://schemas.microsoft.com/office/powerpoint/2010/main" val="163268964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Activité </a:t>
            </a:r>
          </a:p>
        </p:txBody>
      </p:sp>
      <p:sp>
        <p:nvSpPr>
          <p:cNvPr id="7" name="Content Placeholder 6"/>
          <p:cNvSpPr>
            <a:spLocks noGrp="1"/>
          </p:cNvSpPr>
          <p:nvPr>
            <p:ph idx="1"/>
          </p:nvPr>
        </p:nvSpPr>
        <p:spPr/>
        <p:txBody>
          <a:bodyPr/>
          <a:lstStyle/>
          <a:p>
            <a:endParaRPr lang="en-US" dirty="0"/>
          </a:p>
        </p:txBody>
      </p:sp>
      <p:sp>
        <p:nvSpPr>
          <p:cNvPr id="6" name="Oval Callout 5"/>
          <p:cNvSpPr/>
          <p:nvPr/>
        </p:nvSpPr>
        <p:spPr>
          <a:xfrm>
            <a:off x="6833937" y="1555443"/>
            <a:ext cx="4708358" cy="2944367"/>
          </a:xfrm>
          <a:prstGeom prst="wedgeEllipseCallou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fr-FR" sz="2800" dirty="0">
                <a:solidFill>
                  <a:schemeClr val="tx1"/>
                </a:solidFill>
              </a:rPr>
              <a:t>Que disent les gens aux survivantes ? </a:t>
            </a:r>
          </a:p>
        </p:txBody>
      </p:sp>
    </p:spTree>
    <p:extLst>
      <p:ext uri="{BB962C8B-B14F-4D97-AF65-F5344CB8AC3E}">
        <p14:creationId xmlns:p14="http://schemas.microsoft.com/office/powerpoint/2010/main" val="157962157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L'avez-vous cherché ?</a:t>
            </a:r>
          </a:p>
        </p:txBody>
      </p:sp>
      <p:pic>
        <p:nvPicPr>
          <p:cNvPr id="6" name="Picture 2" descr="http://thumbs.dreamstime.com/z/too-many-question-marks-background-red-mark-39041278.jpg"/>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b="10984"/>
          <a:stretch/>
        </p:blipFill>
        <p:spPr bwMode="auto">
          <a:xfrm>
            <a:off x="3097704" y="2084832"/>
            <a:ext cx="6290801" cy="410510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6553608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Attitudes </a:t>
            </a:r>
          </a:p>
        </p:txBody>
      </p:sp>
      <p:sp>
        <p:nvSpPr>
          <p:cNvPr id="3" name="Content Placeholder 2"/>
          <p:cNvSpPr>
            <a:spLocks noGrp="1"/>
          </p:cNvSpPr>
          <p:nvPr>
            <p:ph idx="1"/>
          </p:nvPr>
        </p:nvSpPr>
        <p:spPr>
          <a:xfrm>
            <a:off x="515815" y="1887415"/>
            <a:ext cx="11277599" cy="4022725"/>
          </a:xfrm>
        </p:spPr>
        <p:txBody>
          <a:bodyPr>
            <a:noAutofit/>
          </a:bodyPr>
          <a:lstStyle/>
          <a:p>
            <a:pPr marL="358775" indent="-358775">
              <a:spcBef>
                <a:spcPct val="0"/>
              </a:spcBef>
              <a:buFont typeface="Wingdings" pitchFamily="2" charset="2"/>
              <a:buChar char="q"/>
            </a:pPr>
            <a:r>
              <a:rPr lang="fr-FR" altLang="en-US" sz="2400" dirty="0"/>
              <a:t>Afin de protéger une survivante, un prestataire de services doit toujours signaler un cas de violences conjugales ou de violences sexuelles à la police.</a:t>
            </a:r>
          </a:p>
          <a:p>
            <a:pPr marL="358775" indent="-358775">
              <a:spcBef>
                <a:spcPct val="0"/>
              </a:spcBef>
              <a:buFont typeface="Wingdings" pitchFamily="2" charset="2"/>
              <a:buChar char="q"/>
            </a:pPr>
            <a:endParaRPr lang="fr-FR" altLang="en-US" sz="2400" dirty="0">
              <a:cs typeface="Arial" panose="020B0604020202020204" pitchFamily="34" charset="0"/>
            </a:endParaRPr>
          </a:p>
          <a:p>
            <a:pPr marL="358775" indent="-358775">
              <a:spcBef>
                <a:spcPct val="0"/>
              </a:spcBef>
              <a:buFont typeface="Wingdings" pitchFamily="2" charset="2"/>
              <a:buChar char="q"/>
            </a:pPr>
            <a:r>
              <a:rPr lang="fr-FR" altLang="en-US" sz="2400" dirty="0"/>
              <a:t>La meilleure solution pour une femme qui vit une relation violente est de quitter l'agresseur.</a:t>
            </a:r>
          </a:p>
          <a:p>
            <a:pPr marL="358775" indent="-358775">
              <a:spcBef>
                <a:spcPct val="0"/>
              </a:spcBef>
              <a:buFont typeface="Wingdings" pitchFamily="2" charset="2"/>
              <a:buChar char="q"/>
            </a:pPr>
            <a:endParaRPr lang="fr-FR" altLang="en-US" sz="2400" dirty="0">
              <a:cs typeface="Arial" panose="020B0604020202020204" pitchFamily="34" charset="0"/>
            </a:endParaRPr>
          </a:p>
          <a:p>
            <a:pPr marL="358775" indent="-358775">
              <a:spcBef>
                <a:spcPct val="0"/>
              </a:spcBef>
              <a:buFont typeface="Wingdings" pitchFamily="2" charset="2"/>
              <a:buChar char="q"/>
            </a:pPr>
            <a:r>
              <a:rPr lang="fr-FR" altLang="en-US" sz="2400" dirty="0"/>
              <a:t>Les femmes qui restent dans une relation violente acceptent les actes de violence de leur agresseur.</a:t>
            </a:r>
          </a:p>
          <a:p>
            <a:pPr marL="358775" indent="-358775">
              <a:spcBef>
                <a:spcPct val="0"/>
              </a:spcBef>
              <a:buFont typeface="Wingdings" pitchFamily="2" charset="2"/>
              <a:buChar char="q"/>
            </a:pPr>
            <a:endParaRPr lang="fr-FR" altLang="en-US" sz="2400" dirty="0"/>
          </a:p>
          <a:p>
            <a:pPr marL="358775" indent="-358775">
              <a:spcBef>
                <a:spcPct val="0"/>
              </a:spcBef>
              <a:buFont typeface="Wingdings" pitchFamily="2" charset="2"/>
              <a:buChar char="q"/>
            </a:pPr>
            <a:r>
              <a:rPr lang="fr-FR" altLang="en-US" sz="2400" dirty="0"/>
              <a:t> Les survivantes qui ont été violées ne doivent le dire à personne au sein de leur communauté afin de ne pas être stigmatisées</a:t>
            </a:r>
          </a:p>
          <a:p>
            <a:pPr>
              <a:spcBef>
                <a:spcPct val="0"/>
              </a:spcBef>
            </a:pPr>
            <a:endParaRPr lang="fr-FR" altLang="en-US" sz="2400" dirty="0"/>
          </a:p>
          <a:p>
            <a:pPr>
              <a:spcBef>
                <a:spcPct val="0"/>
              </a:spcBef>
            </a:pPr>
            <a:endParaRPr lang="fr-FR" altLang="en-US" sz="2400" dirty="0">
              <a:cs typeface="Arial" panose="020B0604020202020204" pitchFamily="34" charset="0"/>
            </a:endParaRPr>
          </a:p>
          <a:p>
            <a:pPr>
              <a:spcBef>
                <a:spcPct val="0"/>
              </a:spcBef>
            </a:pPr>
            <a:endParaRPr lang="fr-FR" altLang="en-US" sz="2400" dirty="0">
              <a:cs typeface="Arial" panose="020B0604020202020204" pitchFamily="34" charset="0"/>
            </a:endParaRPr>
          </a:p>
          <a:p>
            <a:endParaRPr lang="fr-FR" sz="2400" dirty="0"/>
          </a:p>
        </p:txBody>
      </p:sp>
    </p:spTree>
    <p:extLst>
      <p:ext uri="{BB962C8B-B14F-4D97-AF65-F5344CB8AC3E}">
        <p14:creationId xmlns:p14="http://schemas.microsoft.com/office/powerpoint/2010/main" val="312462856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Pourquoi portons-nous des accusations contre les survivantes ?</a:t>
            </a:r>
          </a:p>
        </p:txBody>
      </p:sp>
      <p:sp>
        <p:nvSpPr>
          <p:cNvPr id="3" name="Content Placeholder 2"/>
          <p:cNvSpPr>
            <a:spLocks noGrp="1"/>
          </p:cNvSpPr>
          <p:nvPr>
            <p:ph idx="1"/>
          </p:nvPr>
        </p:nvSpPr>
        <p:spPr>
          <a:xfrm>
            <a:off x="578461" y="2108445"/>
            <a:ext cx="7205662" cy="4022725"/>
          </a:xfrm>
        </p:spPr>
        <p:txBody>
          <a:bodyPr>
            <a:noAutofit/>
          </a:bodyPr>
          <a:lstStyle/>
          <a:p>
            <a:pPr marL="358775" indent="-358775">
              <a:lnSpc>
                <a:spcPct val="120000"/>
              </a:lnSpc>
              <a:buClr>
                <a:schemeClr val="accent4">
                  <a:lumMod val="75000"/>
                </a:schemeClr>
              </a:buClr>
              <a:buFont typeface="Arial" panose="020B0604020202020204" pitchFamily="34" charset="0"/>
              <a:buChar char="•"/>
            </a:pPr>
            <a:r>
              <a:rPr lang="fr-FR" sz="2000" dirty="0" smtClean="0"/>
              <a:t>Le </a:t>
            </a:r>
            <a:r>
              <a:rPr lang="fr-FR" sz="2000" dirty="0"/>
              <a:t>comportement des hommes est souvent accepté, car les hommes ont en général plus de pouvoir</a:t>
            </a:r>
          </a:p>
          <a:p>
            <a:pPr marL="358775" indent="-358775">
              <a:lnSpc>
                <a:spcPct val="120000"/>
              </a:lnSpc>
              <a:buClr>
                <a:schemeClr val="accent4">
                  <a:lumMod val="75000"/>
                </a:schemeClr>
              </a:buClr>
              <a:buFont typeface="Arial" panose="020B0604020202020204" pitchFamily="34" charset="0"/>
              <a:buChar char="•"/>
            </a:pPr>
            <a:r>
              <a:rPr lang="fr-FR" sz="2000" dirty="0" smtClean="0"/>
              <a:t>La </a:t>
            </a:r>
            <a:r>
              <a:rPr lang="fr-FR" sz="2000" dirty="0"/>
              <a:t>plupart des sociétés s'en prennent à ce qu'elles pensent pouvoir contrôler : la victime, qui a moins de pouvoir que l'agresseur et qui se trouve dans une position plus vulnérable</a:t>
            </a:r>
          </a:p>
          <a:p>
            <a:pPr marL="358775" indent="-358775">
              <a:lnSpc>
                <a:spcPct val="120000"/>
              </a:lnSpc>
              <a:buClr>
                <a:schemeClr val="accent4">
                  <a:lumMod val="75000"/>
                </a:schemeClr>
              </a:buClr>
              <a:buFont typeface="Arial" panose="020B0604020202020204" pitchFamily="34" charset="0"/>
              <a:buChar char="•"/>
            </a:pPr>
            <a:r>
              <a:rPr lang="fr-FR" sz="2000" dirty="0" smtClean="0"/>
              <a:t>Tenir </a:t>
            </a:r>
            <a:r>
              <a:rPr lang="fr-FR" sz="2000" dirty="0"/>
              <a:t>des propos accusateurs envers les victimes est l'un des abus de pouvoir que nous commettons parfois en tant que personnes parlant de la violence</a:t>
            </a:r>
          </a:p>
        </p:txBody>
      </p:sp>
      <p:sp>
        <p:nvSpPr>
          <p:cNvPr id="4" name="Cloud Callout 3"/>
          <p:cNvSpPr/>
          <p:nvPr/>
        </p:nvSpPr>
        <p:spPr>
          <a:xfrm>
            <a:off x="8085221" y="1925053"/>
            <a:ext cx="3713439" cy="2408290"/>
          </a:xfrm>
          <a:prstGeom prst="cloudCallou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fr-FR" dirty="0">
                <a:solidFill>
                  <a:schemeClr val="tx1"/>
                </a:solidFill>
              </a:rPr>
              <a:t>Presque toutes les communautés se sentent incapables de contrôler l'agresseur. Pourquoi ?</a:t>
            </a:r>
          </a:p>
          <a:p>
            <a:pPr algn="ctr"/>
            <a:endParaRPr lang="fr-FR" dirty="0">
              <a:solidFill>
                <a:schemeClr val="tx1"/>
              </a:solidFill>
            </a:endParaRPr>
          </a:p>
        </p:txBody>
      </p:sp>
    </p:spTree>
    <p:extLst>
      <p:ext uri="{BB962C8B-B14F-4D97-AF65-F5344CB8AC3E}">
        <p14:creationId xmlns:p14="http://schemas.microsoft.com/office/powerpoint/2010/main" val="11135139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p:txBody>
          <a:bodyPr>
            <a:normAutofit/>
          </a:bodyPr>
          <a:lstStyle/>
          <a:p>
            <a:r>
              <a:rPr lang="fr-FR" smtClean="0"/>
              <a:t>Attitudes axées sur les survivantes</a:t>
            </a:r>
          </a:p>
        </p:txBody>
      </p:sp>
      <p:sp>
        <p:nvSpPr>
          <p:cNvPr id="20483" name="Content Placeholder 4"/>
          <p:cNvSpPr>
            <a:spLocks noGrp="1"/>
          </p:cNvSpPr>
          <p:nvPr>
            <p:ph idx="1"/>
          </p:nvPr>
        </p:nvSpPr>
        <p:spPr>
          <a:xfrm>
            <a:off x="1023938" y="1899138"/>
            <a:ext cx="9720262" cy="4409587"/>
          </a:xfrm>
          <a:noFill/>
        </p:spPr>
        <p:txBody>
          <a:bodyPr>
            <a:normAutofit fontScale="85000" lnSpcReduction="20000"/>
          </a:bodyPr>
          <a:lstStyle/>
          <a:p>
            <a:pPr marL="514350" indent="-514350">
              <a:buClr>
                <a:schemeClr val="bg1"/>
              </a:buClr>
              <a:buFont typeface="Arial" pitchFamily="34" charset="0"/>
              <a:buChar char="•"/>
            </a:pPr>
            <a:r>
              <a:rPr lang="fr-FR" altLang="en-US" sz="2200" dirty="0"/>
              <a:t>Les gens ont le droit de mener une vie sans violence.</a:t>
            </a:r>
          </a:p>
          <a:p>
            <a:pPr marL="514350" indent="-514350">
              <a:buClr>
                <a:schemeClr val="bg1"/>
              </a:buClr>
              <a:buFont typeface="Arial" pitchFamily="34" charset="0"/>
              <a:buChar char="•"/>
            </a:pPr>
            <a:r>
              <a:rPr lang="fr-FR" altLang="en-US" sz="2200" dirty="0"/>
              <a:t>Les survivantes ne sont pas responsables et ne doivent pas être accusées des actes de violence qu'elles subissent.</a:t>
            </a:r>
          </a:p>
          <a:p>
            <a:pPr marL="514350" indent="-514350">
              <a:buClr>
                <a:schemeClr val="bg1"/>
              </a:buClr>
              <a:buFont typeface="Arial" pitchFamily="34" charset="0"/>
              <a:buChar char="•"/>
            </a:pPr>
            <a:r>
              <a:rPr lang="fr-FR" altLang="en-US" sz="2200" dirty="0"/>
              <a:t>Les survivantes ne doivent pas être stigmatisées, déshonorées ou ridiculisées en raison des actes de violence qu'elles ont subis.</a:t>
            </a:r>
          </a:p>
          <a:p>
            <a:pPr marL="514350" indent="-514350">
              <a:buClr>
                <a:schemeClr val="bg1"/>
              </a:buClr>
              <a:buFont typeface="Arial" pitchFamily="34" charset="0"/>
              <a:buChar char="•"/>
            </a:pPr>
            <a:r>
              <a:rPr lang="fr-FR" altLang="en-US" sz="2200" dirty="0"/>
              <a:t>Les survivantes disent la vérité sur les actes de violence qu'elles ont subis.</a:t>
            </a:r>
          </a:p>
          <a:p>
            <a:pPr marL="514350" indent="-514350">
              <a:buClr>
                <a:schemeClr val="bg1"/>
              </a:buClr>
              <a:buFont typeface="Arial" pitchFamily="34" charset="0"/>
              <a:buChar char="•"/>
            </a:pPr>
            <a:r>
              <a:rPr lang="fr-FR" altLang="en-US" sz="2200" dirty="0"/>
              <a:t>Les survivantes ne doivent pas être forcées de divulguer ou de signaler ce qu'elles subissent à qui que ce soit.</a:t>
            </a:r>
          </a:p>
          <a:p>
            <a:pPr marL="514350" indent="-514350">
              <a:buClr>
                <a:schemeClr val="bg1"/>
              </a:buClr>
              <a:buFont typeface="Arial" pitchFamily="34" charset="0"/>
              <a:buChar char="•"/>
            </a:pPr>
            <a:r>
              <a:rPr lang="fr-FR" altLang="en-US" sz="2200" dirty="0"/>
              <a:t>Les survivantes ont le droit de prendre leurs propres décisions concernant leurs soins et leur vie.</a:t>
            </a:r>
          </a:p>
          <a:p>
            <a:pPr marL="514350" indent="-514350">
              <a:buClr>
                <a:schemeClr val="bg1"/>
              </a:buClr>
              <a:buFont typeface="Arial" pitchFamily="34" charset="0"/>
              <a:buChar char="•"/>
            </a:pPr>
            <a:r>
              <a:rPr lang="fr-FR" altLang="en-US" sz="2200" dirty="0"/>
              <a:t>Les survivantes peuvent se reconstruire et guérir de leur histoire et des actes de violence qu'elles ont subis. </a:t>
            </a:r>
          </a:p>
        </p:txBody>
      </p:sp>
    </p:spTree>
    <p:extLst>
      <p:ext uri="{BB962C8B-B14F-4D97-AF65-F5344CB8AC3E}">
        <p14:creationId xmlns:p14="http://schemas.microsoft.com/office/powerpoint/2010/main" val="1944726595"/>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NULL"/></Relationships>
</file>

<file path=ppt/theme/theme1.xml><?xml version="1.0" encoding="utf-8"?>
<a:theme xmlns:a="http://schemas.openxmlformats.org/drawingml/2006/main" name="IRC-Module-Template-V2">
  <a:themeElements>
    <a:clrScheme name="IRC">
      <a:dk1>
        <a:sysClr val="windowText" lastClr="000000"/>
      </a:dk1>
      <a:lt1>
        <a:sysClr val="window" lastClr="FFFFFF"/>
      </a:lt1>
      <a:dk2>
        <a:srgbClr val="27282A"/>
      </a:dk2>
      <a:lt2>
        <a:srgbClr val="E7E6E6"/>
      </a:lt2>
      <a:accent1>
        <a:srgbClr val="0092BA"/>
      </a:accent1>
      <a:accent2>
        <a:srgbClr val="7CC5D1"/>
      </a:accent2>
      <a:accent3>
        <a:srgbClr val="E8722D"/>
      </a:accent3>
      <a:accent4>
        <a:srgbClr val="7D357C"/>
      </a:accent4>
      <a:accent5>
        <a:srgbClr val="829E3D"/>
      </a:accent5>
      <a:accent6>
        <a:srgbClr val="F3C317"/>
      </a:accent6>
      <a:hlink>
        <a:srgbClr val="0092BA"/>
      </a:hlink>
      <a:folHlink>
        <a:srgbClr val="7D357C"/>
      </a:folHlink>
    </a:clrScheme>
    <a:fontScheme name="Angles">
      <a:majorFont>
        <a:latin typeface="Franklin Gothic Medium"/>
        <a:ea typeface=""/>
        <a:cs typeface=""/>
        <a:font script="Jpan" typeface="HG創英角ｺﾞｼｯｸUB"/>
        <a:font script="Hang" typeface="돋움"/>
        <a:font script="Hans" typeface="微软雅黑"/>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a:ea typeface=""/>
        <a:cs typeface=""/>
        <a:font script="Jpan" typeface="ＭＳ Ｐゴシック"/>
        <a:font script="Hang" typeface="맑은 고딕"/>
        <a:font script="Hans" typeface="隶书"/>
        <a:font script="Hant" typeface="新細明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ntegral">
      <a:fillStyleLst>
        <a:solidFill>
          <a:schemeClr val="phClr"/>
        </a:solidFill>
        <a:gradFill rotWithShape="1">
          <a:gsLst>
            <a:gs pos="0">
              <a:schemeClr val="phClr">
                <a:tint val="83000"/>
                <a:satMod val="100000"/>
                <a:lumMod val="100000"/>
              </a:schemeClr>
            </a:gs>
            <a:gs pos="100000">
              <a:schemeClr val="phClr">
                <a:tint val="61000"/>
                <a:satMod val="150000"/>
                <a:lumMod val="100000"/>
              </a:schemeClr>
            </a:gs>
          </a:gsLst>
          <a:path path="circle">
            <a:fillToRect l="100000" t="100000" r="100000" b="100000"/>
          </a:path>
        </a:gradFill>
        <a:gradFill rotWithShape="1">
          <a:gsLst>
            <a:gs pos="0">
              <a:schemeClr val="phClr">
                <a:tint val="100000"/>
                <a:shade val="85000"/>
                <a:satMod val="100000"/>
                <a:lumMod val="100000"/>
              </a:schemeClr>
            </a:gs>
            <a:gs pos="100000">
              <a:schemeClr val="phClr">
                <a:tint val="90000"/>
                <a:shade val="100000"/>
                <a:satMod val="150000"/>
                <a:lumMod val="100000"/>
              </a:schemeClr>
            </a:gs>
          </a:gsLst>
          <a:path path="circle">
            <a:fillToRect l="100000" t="100000" r="100000" b="100000"/>
          </a:path>
        </a:gradFill>
      </a:fillStyleLst>
      <a:lnStyleLst>
        <a:ln w="9525" cap="flat" cmpd="sng" algn="ctr">
          <a:solidFill>
            <a:schemeClr val="phClr"/>
          </a:solidFill>
          <a:prstDash val="solid"/>
        </a:ln>
        <a:ln w="15875"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50800" dist="12700" dir="5400000" algn="ctr" rotWithShape="0">
              <a:srgbClr val="000000">
                <a:alpha val="50000"/>
              </a:srgbClr>
            </a:outerShdw>
          </a:effectLst>
        </a:effectStyle>
        <a:effectStyle>
          <a:effectLst>
            <a:outerShdw blurRad="76200" dist="25400" dir="5400000" algn="ctr" rotWithShape="0">
              <a:srgbClr val="000000">
                <a:alpha val="60000"/>
              </a:srgbClr>
            </a:outerShdw>
          </a:effectLst>
          <a:scene3d>
            <a:camera prst="orthographicFront">
              <a:rot lat="0" lon="0" rev="0"/>
            </a:camera>
            <a:lightRig rig="flat" dir="t">
              <a:rot lat="0" lon="0" rev="3600000"/>
            </a:lightRig>
          </a:scene3d>
          <a:sp3d contourW="12700" prstMaterial="flat">
            <a:bevelT w="38100" h="44450" prst="angle"/>
            <a:contourClr>
              <a:schemeClr val="phClr">
                <a:shade val="35000"/>
                <a:satMod val="160000"/>
              </a:schemeClr>
            </a:contourClr>
          </a:sp3d>
        </a:effectStyle>
      </a:effectStyleLst>
      <a:bgFillStyleLst>
        <a:solidFill>
          <a:schemeClr val="phClr"/>
        </a:solidFill>
        <a:blipFill rotWithShape="1">
          <a:blip xmlns:r="http://schemas.openxmlformats.org/officeDocument/2006/relationships" r:embed="rId1">
            <a:duotone>
              <a:schemeClr val="phClr">
                <a:tint val="98000"/>
              </a:schemeClr>
              <a:schemeClr val="phClr">
                <a:shade val="89000"/>
                <a:satMod val="145000"/>
              </a:schemeClr>
            </a:duotone>
          </a:blip>
          <a:tile tx="0" ty="0" sx="32000" sy="32000" flip="none" algn="tl"/>
        </a:blipFill>
        <a:blipFill rotWithShape="1">
          <a:blip xmlns:r="http://schemas.openxmlformats.org/officeDocument/2006/relationships" r:embed="rId1">
            <a:duotone>
              <a:schemeClr val="phClr">
                <a:tint val="98000"/>
              </a:schemeClr>
              <a:schemeClr val="phClr">
                <a:shade val="95000"/>
              </a:schemeClr>
            </a:duotone>
          </a:blip>
          <a:tile tx="0" ty="0" sx="32000" sy="32000" flip="none" algn="tl"/>
        </a:blipFill>
      </a:bgFillStyleLst>
    </a:fmtScheme>
  </a:themeElements>
  <a:objectDefaults/>
  <a:extraClrSchemeLst/>
  <a:extLst>
    <a:ext uri="{05A4C25C-085E-4340-85A3-A5531E510DB2}">
      <thm15:themeFamily xmlns:thm15="http://schemas.microsoft.com/office/thememl/2012/main" xmlns="" name="Integral" id="{3577F8C9-A904-41D8-97D2-FD898F53F20E}" vid="{B4028482-F53A-4442-AB14-9B7A43F44F96}"/>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Integral</Template>
  <TotalTime>11463</TotalTime>
  <Words>1003</Words>
  <Application>Microsoft Office PowerPoint</Application>
  <PresentationFormat>Custom</PresentationFormat>
  <Paragraphs>181</Paragraphs>
  <Slides>13</Slides>
  <Notes>13</Notes>
  <HiddenSlides>0</HiddenSlides>
  <MMClips>0</MMClip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IRC-Module-Template-V2</vt:lpstr>
      <vt:lpstr>PowerPoint Presentation</vt:lpstr>
      <vt:lpstr>ATTITUDES ET PERCEPTIONS LIÉES AUX VBG</vt:lpstr>
      <vt:lpstr>Objectifs </vt:lpstr>
      <vt:lpstr>Exercice</vt:lpstr>
      <vt:lpstr>Activité </vt:lpstr>
      <vt:lpstr>L'avez-vous cherché ?</vt:lpstr>
      <vt:lpstr>Attitudes </vt:lpstr>
      <vt:lpstr>Pourquoi portons-nous des accusations contre les survivantes ?</vt:lpstr>
      <vt:lpstr>Attitudes axées sur les survivantes</vt:lpstr>
      <vt:lpstr>Attitudes axées sur les survivantes</vt:lpstr>
      <vt:lpstr>Ne pas être d'accord avec les attitudes/ne pas les partager</vt:lpstr>
      <vt:lpstr>Récapitulatif</vt:lpstr>
      <vt:lpstr>Conclusion</vt:lpstr>
    </vt:vector>
  </TitlesOfParts>
  <Company>IRC</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Step 1: Welcome and introduction</dc:title>
  <dc:creator>Jessica Dalpe</dc:creator>
  <cp:lastModifiedBy>Yuli</cp:lastModifiedBy>
  <cp:revision>146</cp:revision>
  <dcterms:created xsi:type="dcterms:W3CDTF">2016-02-16T15:51:51Z</dcterms:created>
  <dcterms:modified xsi:type="dcterms:W3CDTF">2017-09-08T13:21:57Z</dcterms:modified>
</cp:coreProperties>
</file>